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png" ContentType="image/pn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7335500" cy="9753600"/>
  <p:notesSz cx="173355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0162" y="3023616"/>
            <a:ext cx="14735175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00325" y="5462016"/>
            <a:ext cx="1213485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866775" y="2243328"/>
            <a:ext cx="754094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8927782" y="2243328"/>
            <a:ext cx="754094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0888" y="447020"/>
            <a:ext cx="14793722" cy="182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 u="heavy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38701" y="3324885"/>
            <a:ext cx="9441815" cy="4211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894070" y="9070848"/>
            <a:ext cx="5547360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866775" y="9070848"/>
            <a:ext cx="3987165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2481560" y="9070848"/>
            <a:ext cx="3987165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34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30" Type="http://schemas.openxmlformats.org/officeDocument/2006/relationships/image" Target="../media/image64.png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33" Type="http://schemas.openxmlformats.org/officeDocument/2006/relationships/image" Target="../media/image67.png"/><Relationship Id="rId34" Type="http://schemas.openxmlformats.org/officeDocument/2006/relationships/image" Target="../media/image68.png"/><Relationship Id="rId35" Type="http://schemas.openxmlformats.org/officeDocument/2006/relationships/image" Target="../media/image69.png"/><Relationship Id="rId36" Type="http://schemas.openxmlformats.org/officeDocument/2006/relationships/image" Target="../media/image70.png"/><Relationship Id="rId37" Type="http://schemas.openxmlformats.org/officeDocument/2006/relationships/image" Target="../media/image71.png"/><Relationship Id="rId38" Type="http://schemas.openxmlformats.org/officeDocument/2006/relationships/image" Target="../media/image72.png"/><Relationship Id="rId39" Type="http://schemas.openxmlformats.org/officeDocument/2006/relationships/image" Target="../media/image73.png"/><Relationship Id="rId40" Type="http://schemas.openxmlformats.org/officeDocument/2006/relationships/image" Target="../media/image74.png"/><Relationship Id="rId41" Type="http://schemas.openxmlformats.org/officeDocument/2006/relationships/image" Target="../media/image75.png"/><Relationship Id="rId42" Type="http://schemas.openxmlformats.org/officeDocument/2006/relationships/image" Target="../media/image76.png"/><Relationship Id="rId43" Type="http://schemas.openxmlformats.org/officeDocument/2006/relationships/image" Target="../media/image77.png"/><Relationship Id="rId44" Type="http://schemas.openxmlformats.org/officeDocument/2006/relationships/image" Target="../media/image78.png"/><Relationship Id="rId45" Type="http://schemas.openxmlformats.org/officeDocument/2006/relationships/image" Target="../media/image79.png"/><Relationship Id="rId46" Type="http://schemas.openxmlformats.org/officeDocument/2006/relationships/image" Target="../media/image80.png"/><Relationship Id="rId47" Type="http://schemas.openxmlformats.org/officeDocument/2006/relationships/image" Target="../media/image81.png"/><Relationship Id="rId48" Type="http://schemas.openxmlformats.org/officeDocument/2006/relationships/image" Target="../media/image82.png"/><Relationship Id="rId49" Type="http://schemas.openxmlformats.org/officeDocument/2006/relationships/image" Target="../media/image83.png"/><Relationship Id="rId50" Type="http://schemas.openxmlformats.org/officeDocument/2006/relationships/image" Target="../media/image84.png"/><Relationship Id="rId51" Type="http://schemas.openxmlformats.org/officeDocument/2006/relationships/image" Target="../media/image85.png"/><Relationship Id="rId52" Type="http://schemas.openxmlformats.org/officeDocument/2006/relationships/image" Target="../media/image86.png"/><Relationship Id="rId53" Type="http://schemas.openxmlformats.org/officeDocument/2006/relationships/image" Target="../media/image87.png"/><Relationship Id="rId54" Type="http://schemas.openxmlformats.org/officeDocument/2006/relationships/image" Target="../media/image88.png"/><Relationship Id="rId55" Type="http://schemas.openxmlformats.org/officeDocument/2006/relationships/image" Target="../media/image89.png"/><Relationship Id="rId56" Type="http://schemas.openxmlformats.org/officeDocument/2006/relationships/image" Target="../media/image90.png"/><Relationship Id="rId57" Type="http://schemas.openxmlformats.org/officeDocument/2006/relationships/image" Target="../media/image91.png"/><Relationship Id="rId58" Type="http://schemas.openxmlformats.org/officeDocument/2006/relationships/image" Target="../media/image92.png"/><Relationship Id="rId59" Type="http://schemas.openxmlformats.org/officeDocument/2006/relationships/image" Target="../media/image9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jp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.jpg"/><Relationship Id="rId3" Type="http://schemas.openxmlformats.org/officeDocument/2006/relationships/image" Target="../media/image119.jp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jpg"/><Relationship Id="rId7" Type="http://schemas.openxmlformats.org/officeDocument/2006/relationships/image" Target="../media/image123.jpg"/><Relationship Id="rId8" Type="http://schemas.openxmlformats.org/officeDocument/2006/relationships/image" Target="../media/image124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130.png"/><Relationship Id="rId11" Type="http://schemas.openxmlformats.org/officeDocument/2006/relationships/image" Target="../media/image4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133.png"/><Relationship Id="rId19" Type="http://schemas.openxmlformats.org/officeDocument/2006/relationships/image" Target="../media/image48.png"/><Relationship Id="rId20" Type="http://schemas.openxmlformats.org/officeDocument/2006/relationships/image" Target="../media/image50.png"/><Relationship Id="rId21" Type="http://schemas.openxmlformats.org/officeDocument/2006/relationships/image" Target="../media/image134.png"/><Relationship Id="rId22" Type="http://schemas.openxmlformats.org/officeDocument/2006/relationships/image" Target="../media/image135.png"/><Relationship Id="rId23" Type="http://schemas.openxmlformats.org/officeDocument/2006/relationships/image" Target="../media/image136.png"/><Relationship Id="rId24" Type="http://schemas.openxmlformats.org/officeDocument/2006/relationships/image" Target="../media/image53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27" Type="http://schemas.openxmlformats.org/officeDocument/2006/relationships/image" Target="../media/image56.png"/><Relationship Id="rId28" Type="http://schemas.openxmlformats.org/officeDocument/2006/relationships/image" Target="../media/image139.png"/><Relationship Id="rId29" Type="http://schemas.openxmlformats.org/officeDocument/2006/relationships/image" Target="../media/image58.png"/><Relationship Id="rId30" Type="http://schemas.openxmlformats.org/officeDocument/2006/relationships/image" Target="../media/image140.png"/><Relationship Id="rId31" Type="http://schemas.openxmlformats.org/officeDocument/2006/relationships/image" Target="../media/image141.png"/><Relationship Id="rId32" Type="http://schemas.openxmlformats.org/officeDocument/2006/relationships/image" Target="../media/image6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64.png"/><Relationship Id="rId36" Type="http://schemas.openxmlformats.org/officeDocument/2006/relationships/image" Target="../media/image14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Relationship Id="rId20" Type="http://schemas.openxmlformats.org/officeDocument/2006/relationships/image" Target="../media/image169.png"/><Relationship Id="rId21" Type="http://schemas.openxmlformats.org/officeDocument/2006/relationships/image" Target="../media/image170.png"/><Relationship Id="rId22" Type="http://schemas.openxmlformats.org/officeDocument/2006/relationships/image" Target="../media/image171.png"/><Relationship Id="rId23" Type="http://schemas.openxmlformats.org/officeDocument/2006/relationships/image" Target="../media/image172.png"/><Relationship Id="rId24" Type="http://schemas.openxmlformats.org/officeDocument/2006/relationships/image" Target="../media/image173.png"/><Relationship Id="rId25" Type="http://schemas.openxmlformats.org/officeDocument/2006/relationships/image" Target="../media/image174.png"/><Relationship Id="rId26" Type="http://schemas.openxmlformats.org/officeDocument/2006/relationships/image" Target="../media/image175.png"/><Relationship Id="rId27" Type="http://schemas.openxmlformats.org/officeDocument/2006/relationships/image" Target="../media/image176.png"/><Relationship Id="rId28" Type="http://schemas.openxmlformats.org/officeDocument/2006/relationships/image" Target="../media/image177.png"/><Relationship Id="rId29" Type="http://schemas.openxmlformats.org/officeDocument/2006/relationships/image" Target="../media/image178.png"/><Relationship Id="rId30" Type="http://schemas.openxmlformats.org/officeDocument/2006/relationships/image" Target="../media/image179.png"/><Relationship Id="rId31" Type="http://schemas.openxmlformats.org/officeDocument/2006/relationships/image" Target="../media/image180.png"/><Relationship Id="rId32" Type="http://schemas.openxmlformats.org/officeDocument/2006/relationships/image" Target="../media/image18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53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172.png"/><Relationship Id="rId24" Type="http://schemas.openxmlformats.org/officeDocument/2006/relationships/image" Target="../media/image204.png"/><Relationship Id="rId25" Type="http://schemas.openxmlformats.org/officeDocument/2006/relationships/image" Target="../media/image205.png"/><Relationship Id="rId26" Type="http://schemas.openxmlformats.org/officeDocument/2006/relationships/image" Target="../media/image206.png"/><Relationship Id="rId27" Type="http://schemas.openxmlformats.org/officeDocument/2006/relationships/image" Target="../media/image207.png"/><Relationship Id="rId28" Type="http://schemas.openxmlformats.org/officeDocument/2006/relationships/image" Target="../media/image208.png"/><Relationship Id="rId29" Type="http://schemas.openxmlformats.org/officeDocument/2006/relationships/image" Target="../media/image209.png"/><Relationship Id="rId30" Type="http://schemas.openxmlformats.org/officeDocument/2006/relationships/image" Target="../media/image210.png"/><Relationship Id="rId31" Type="http://schemas.openxmlformats.org/officeDocument/2006/relationships/image" Target="../media/image211.png"/><Relationship Id="rId32" Type="http://schemas.openxmlformats.org/officeDocument/2006/relationships/image" Target="../media/image212.png"/><Relationship Id="rId33" Type="http://schemas.openxmlformats.org/officeDocument/2006/relationships/image" Target="../media/image213.png"/><Relationship Id="rId34" Type="http://schemas.openxmlformats.org/officeDocument/2006/relationships/image" Target="../media/image214.png"/><Relationship Id="rId35" Type="http://schemas.openxmlformats.org/officeDocument/2006/relationships/image" Target="../media/image21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6.jpg"/><Relationship Id="rId3" Type="http://schemas.openxmlformats.org/officeDocument/2006/relationships/image" Target="../media/image21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9.png"/><Relationship Id="rId3" Type="http://schemas.openxmlformats.org/officeDocument/2006/relationships/image" Target="../media/image22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jpg"/><Relationship Id="rId3" Type="http://schemas.openxmlformats.org/officeDocument/2006/relationships/image" Target="../media/image22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1.jpg"/><Relationship Id="rId3" Type="http://schemas.openxmlformats.org/officeDocument/2006/relationships/image" Target="../media/image22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7.jp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jp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5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.jpg"/><Relationship Id="rId3" Type="http://schemas.openxmlformats.org/officeDocument/2006/relationships/image" Target="../media/image119.jp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jpg"/><Relationship Id="rId7" Type="http://schemas.openxmlformats.org/officeDocument/2006/relationships/image" Target="../media/image123.jpg"/><Relationship Id="rId8" Type="http://schemas.openxmlformats.org/officeDocument/2006/relationships/image" Target="../media/image124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jpg"/><Relationship Id="rId17" Type="http://schemas.openxmlformats.org/officeDocument/2006/relationships/image" Target="../media/image2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8178" y="1663554"/>
            <a:ext cx="11944350" cy="2037714"/>
          </a:xfrm>
          <a:prstGeom prst="rect"/>
        </p:spPr>
        <p:txBody>
          <a:bodyPr wrap="square" lIns="0" tIns="111125" rIns="0" bIns="0" rtlCol="0" vert="horz">
            <a:spAutoFit/>
          </a:bodyPr>
          <a:lstStyle/>
          <a:p>
            <a:pPr marL="814069" marR="5080" indent="-802005">
              <a:lnSpc>
                <a:spcPts val="7609"/>
              </a:lnSpc>
              <a:spcBef>
                <a:spcPts val="875"/>
              </a:spcBef>
            </a:pPr>
            <a:r>
              <a:rPr dirty="0" u="none" sz="6850" spc="-55"/>
              <a:t>16S </a:t>
            </a:r>
            <a:r>
              <a:rPr dirty="0" u="none" sz="6850" spc="-114"/>
              <a:t>rRNA </a:t>
            </a:r>
            <a:r>
              <a:rPr dirty="0" u="none" sz="6850" spc="-210"/>
              <a:t>Gene </a:t>
            </a:r>
            <a:r>
              <a:rPr dirty="0" u="none" sz="6850" spc="-225"/>
              <a:t>Amplicon</a:t>
            </a:r>
            <a:r>
              <a:rPr dirty="0" u="none" sz="6850" spc="-1415"/>
              <a:t> </a:t>
            </a:r>
            <a:r>
              <a:rPr dirty="0" u="none" sz="6850" spc="-275"/>
              <a:t>Survey:  </a:t>
            </a:r>
            <a:r>
              <a:rPr dirty="0" u="none" sz="6850" spc="-210"/>
              <a:t>Study </a:t>
            </a:r>
            <a:r>
              <a:rPr dirty="0" u="none" sz="6850" spc="-150"/>
              <a:t>Design </a:t>
            </a:r>
            <a:r>
              <a:rPr dirty="0" u="none" sz="6850" spc="-185"/>
              <a:t>and </a:t>
            </a:r>
            <a:r>
              <a:rPr dirty="0" u="none" sz="6850" spc="-240"/>
              <a:t>Case</a:t>
            </a:r>
            <a:r>
              <a:rPr dirty="0" u="none" sz="6850" spc="-1240"/>
              <a:t> </a:t>
            </a:r>
            <a:r>
              <a:rPr dirty="0" u="none" sz="6850" spc="-210"/>
              <a:t>Study</a:t>
            </a:r>
            <a:endParaRPr sz="6850"/>
          </a:p>
        </p:txBody>
      </p:sp>
      <p:sp>
        <p:nvSpPr>
          <p:cNvPr id="3" name="object 3"/>
          <p:cNvSpPr txBox="1"/>
          <p:nvPr/>
        </p:nvSpPr>
        <p:spPr>
          <a:xfrm>
            <a:off x="2808922" y="3930397"/>
            <a:ext cx="11722735" cy="2707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600" spc="-5" i="1">
                <a:latin typeface="Carlito"/>
                <a:cs typeface="Carlito"/>
              </a:rPr>
              <a:t>Considerations </a:t>
            </a:r>
            <a:r>
              <a:rPr dirty="0" sz="2600" spc="-15" i="1">
                <a:latin typeface="Carlito"/>
                <a:cs typeface="Carlito"/>
              </a:rPr>
              <a:t>for </a:t>
            </a:r>
            <a:r>
              <a:rPr dirty="0" sz="2600" i="1">
                <a:latin typeface="Carlito"/>
                <a:cs typeface="Carlito"/>
              </a:rPr>
              <a:t>a </a:t>
            </a:r>
            <a:r>
              <a:rPr dirty="0" sz="2600" spc="-5" i="1">
                <a:latin typeface="Carlito"/>
                <a:cs typeface="Carlito"/>
              </a:rPr>
              <a:t>Longitudinal </a:t>
            </a:r>
            <a:r>
              <a:rPr dirty="0" sz="2600" i="1">
                <a:latin typeface="Carlito"/>
                <a:cs typeface="Carlito"/>
              </a:rPr>
              <a:t>Case </a:t>
            </a:r>
            <a:r>
              <a:rPr dirty="0" sz="2600" spc="-5" i="1">
                <a:latin typeface="Carlito"/>
                <a:cs typeface="Carlito"/>
              </a:rPr>
              <a:t>Study </a:t>
            </a:r>
            <a:r>
              <a:rPr dirty="0" sz="2600" i="1">
                <a:latin typeface="Carlito"/>
                <a:cs typeface="Carlito"/>
              </a:rPr>
              <a:t>of </a:t>
            </a:r>
            <a:r>
              <a:rPr dirty="0" sz="2600" spc="-5" i="1">
                <a:latin typeface="Carlito"/>
                <a:cs typeface="Carlito"/>
              </a:rPr>
              <a:t>Antibiotic </a:t>
            </a:r>
            <a:r>
              <a:rPr dirty="0" sz="2600" spc="-20" i="1">
                <a:latin typeface="Carlito"/>
                <a:cs typeface="Carlito"/>
              </a:rPr>
              <a:t>Treatment </a:t>
            </a:r>
            <a:r>
              <a:rPr dirty="0" sz="2600" i="1">
                <a:latin typeface="Carlito"/>
                <a:cs typeface="Carlito"/>
              </a:rPr>
              <a:t>and </a:t>
            </a:r>
            <a:r>
              <a:rPr dirty="0" sz="2600" spc="-5" i="1">
                <a:latin typeface="Carlito"/>
                <a:cs typeface="Carlito"/>
              </a:rPr>
              <a:t>Virus</a:t>
            </a:r>
            <a:r>
              <a:rPr dirty="0" sz="2600" spc="125" i="1">
                <a:latin typeface="Carlito"/>
                <a:cs typeface="Carlito"/>
              </a:rPr>
              <a:t> </a:t>
            </a:r>
            <a:r>
              <a:rPr dirty="0" sz="2600" spc="-10" i="1">
                <a:latin typeface="Carlito"/>
                <a:cs typeface="Carlito"/>
              </a:rPr>
              <a:t>Infection</a:t>
            </a:r>
            <a:endParaRPr sz="2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00">
              <a:latin typeface="Carlito"/>
              <a:cs typeface="Carlito"/>
            </a:endParaRPr>
          </a:p>
          <a:p>
            <a:pPr algn="ctr" marL="4418330" marR="4410710">
              <a:lnSpc>
                <a:spcPct val="115399"/>
              </a:lnSpc>
              <a:spcBef>
                <a:spcPts val="5"/>
              </a:spcBef>
            </a:pPr>
            <a:r>
              <a:rPr dirty="0" sz="2600" spc="-15">
                <a:latin typeface="Carlito"/>
                <a:cs typeface="Carlito"/>
              </a:rPr>
              <a:t>Scott </a:t>
            </a:r>
            <a:r>
              <a:rPr dirty="0" sz="2600" spc="5">
                <a:latin typeface="Carlito"/>
                <a:cs typeface="Carlito"/>
              </a:rPr>
              <a:t>A. </a:t>
            </a:r>
            <a:r>
              <a:rPr dirty="0" sz="2600" spc="-30">
                <a:latin typeface="Carlito"/>
                <a:cs typeface="Carlito"/>
              </a:rPr>
              <a:t>Handley, </a:t>
            </a:r>
            <a:r>
              <a:rPr dirty="0" sz="2600" spc="-5">
                <a:latin typeface="Carlito"/>
                <a:cs typeface="Carlito"/>
              </a:rPr>
              <a:t>PhD  </a:t>
            </a:r>
            <a:r>
              <a:rPr dirty="0" sz="2600" spc="-15">
                <a:latin typeface="Carlito"/>
                <a:cs typeface="Carlito"/>
              </a:rPr>
              <a:t>Assistant </a:t>
            </a:r>
            <a:r>
              <a:rPr dirty="0" sz="2600" spc="-20">
                <a:latin typeface="Carlito"/>
                <a:cs typeface="Carlito"/>
              </a:rPr>
              <a:t>Professor</a:t>
            </a:r>
            <a:endParaRPr sz="2600">
              <a:latin typeface="Carlito"/>
              <a:cs typeface="Carlito"/>
            </a:endParaRPr>
          </a:p>
          <a:p>
            <a:pPr algn="ctr" marL="3033395" marR="3025140" indent="-635">
              <a:lnSpc>
                <a:spcPct val="115399"/>
              </a:lnSpc>
            </a:pPr>
            <a:r>
              <a:rPr dirty="0" sz="2600" spc="-10">
                <a:latin typeface="Carlito"/>
                <a:cs typeface="Carlito"/>
              </a:rPr>
              <a:t>Department </a:t>
            </a:r>
            <a:r>
              <a:rPr dirty="0" sz="2600">
                <a:latin typeface="Carlito"/>
                <a:cs typeface="Carlito"/>
              </a:rPr>
              <a:t>of </a:t>
            </a:r>
            <a:r>
              <a:rPr dirty="0" sz="2600" spc="-10">
                <a:latin typeface="Carlito"/>
                <a:cs typeface="Carlito"/>
              </a:rPr>
              <a:t>Pathology </a:t>
            </a:r>
            <a:r>
              <a:rPr dirty="0" sz="2600">
                <a:latin typeface="Carlito"/>
                <a:cs typeface="Carlito"/>
              </a:rPr>
              <a:t>&amp; </a:t>
            </a:r>
            <a:r>
              <a:rPr dirty="0" sz="2600" spc="-5">
                <a:latin typeface="Carlito"/>
                <a:cs typeface="Carlito"/>
              </a:rPr>
              <a:t>Immunology  </a:t>
            </a:r>
            <a:r>
              <a:rPr dirty="0" sz="2600" spc="-20">
                <a:latin typeface="Carlito"/>
                <a:cs typeface="Carlito"/>
              </a:rPr>
              <a:t>Washington </a:t>
            </a:r>
            <a:r>
              <a:rPr dirty="0" sz="2600" spc="-10">
                <a:latin typeface="Carlito"/>
                <a:cs typeface="Carlito"/>
              </a:rPr>
              <a:t>University </a:t>
            </a:r>
            <a:r>
              <a:rPr dirty="0" sz="2600">
                <a:latin typeface="Carlito"/>
                <a:cs typeface="Carlito"/>
              </a:rPr>
              <a:t>School of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 spc="-5">
                <a:latin typeface="Carlito"/>
                <a:cs typeface="Carlito"/>
              </a:rPr>
              <a:t>Medicine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1846" y="3900422"/>
            <a:ext cx="12397105" cy="3126740"/>
          </a:xfrm>
          <a:prstGeom prst="rect"/>
        </p:spPr>
        <p:txBody>
          <a:bodyPr wrap="square" lIns="0" tIns="158115" rIns="0" bIns="0" rtlCol="0" vert="horz">
            <a:spAutoFit/>
          </a:bodyPr>
          <a:lstStyle/>
          <a:p>
            <a:pPr marL="12700" marR="5080">
              <a:lnSpc>
                <a:spcPts val="9190"/>
              </a:lnSpc>
              <a:spcBef>
                <a:spcPts val="1245"/>
              </a:spcBef>
            </a:pPr>
            <a:r>
              <a:rPr dirty="0" u="none" sz="8500" spc="-380"/>
              <a:t>Amplicon </a:t>
            </a:r>
            <a:r>
              <a:rPr dirty="0" u="none" sz="8500" spc="-345"/>
              <a:t>Surveys </a:t>
            </a:r>
            <a:r>
              <a:rPr dirty="0" u="none" sz="8500" spc="-420"/>
              <a:t>(Highly  </a:t>
            </a:r>
            <a:r>
              <a:rPr dirty="0" u="none" sz="8500" spc="-380"/>
              <a:t>Opinionated!)</a:t>
            </a:r>
            <a:r>
              <a:rPr dirty="0" u="none" sz="8500" spc="-645"/>
              <a:t> </a:t>
            </a:r>
            <a:r>
              <a:rPr dirty="0" u="none" sz="8500" spc="-465"/>
              <a:t>Best-practices</a:t>
            </a:r>
            <a:endParaRPr sz="8500"/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u="none" sz="3400" spc="-25">
                <a:solidFill>
                  <a:srgbClr val="898989"/>
                </a:solidFill>
                <a:latin typeface="Carlito"/>
                <a:cs typeface="Carlito"/>
              </a:rPr>
              <a:t>It’s </a:t>
            </a:r>
            <a:r>
              <a:rPr dirty="0" u="none" sz="3400" spc="-5">
                <a:solidFill>
                  <a:srgbClr val="898989"/>
                </a:solidFill>
                <a:latin typeface="Carlito"/>
                <a:cs typeface="Carlito"/>
              </a:rPr>
              <a:t>the </a:t>
            </a:r>
            <a:r>
              <a:rPr dirty="0" u="none" sz="3400">
                <a:solidFill>
                  <a:srgbClr val="898989"/>
                </a:solidFill>
                <a:latin typeface="Carlito"/>
                <a:cs typeface="Carlito"/>
              </a:rPr>
              <a:t>classic </a:t>
            </a:r>
            <a:r>
              <a:rPr dirty="0" u="none" sz="3400" spc="-10">
                <a:solidFill>
                  <a:srgbClr val="898989"/>
                </a:solidFill>
                <a:latin typeface="Carlito"/>
                <a:cs typeface="Carlito"/>
              </a:rPr>
              <a:t>garbage </a:t>
            </a:r>
            <a:r>
              <a:rPr dirty="0" u="none" sz="3400">
                <a:solidFill>
                  <a:srgbClr val="898989"/>
                </a:solidFill>
                <a:latin typeface="Carlito"/>
                <a:cs typeface="Carlito"/>
              </a:rPr>
              <a:t>in, </a:t>
            </a:r>
            <a:r>
              <a:rPr dirty="0" u="none" sz="3400" spc="-10">
                <a:solidFill>
                  <a:srgbClr val="898989"/>
                </a:solidFill>
                <a:latin typeface="Carlito"/>
                <a:cs typeface="Carlito"/>
              </a:rPr>
              <a:t>garbage </a:t>
            </a:r>
            <a:r>
              <a:rPr dirty="0" u="none" sz="3400">
                <a:solidFill>
                  <a:srgbClr val="898989"/>
                </a:solidFill>
                <a:latin typeface="Carlito"/>
                <a:cs typeface="Carlito"/>
              </a:rPr>
              <a:t>out all </a:t>
            </a:r>
            <a:r>
              <a:rPr dirty="0" u="none" sz="3400" spc="-10">
                <a:solidFill>
                  <a:srgbClr val="898989"/>
                </a:solidFill>
                <a:latin typeface="Carlito"/>
                <a:cs typeface="Carlito"/>
              </a:rPr>
              <a:t>over again</a:t>
            </a:r>
            <a:r>
              <a:rPr dirty="0" u="none" sz="3400" spc="125">
                <a:solidFill>
                  <a:srgbClr val="898989"/>
                </a:solidFill>
                <a:latin typeface="Carlito"/>
                <a:cs typeface="Carlito"/>
              </a:rPr>
              <a:t> </a:t>
            </a:r>
            <a:r>
              <a:rPr dirty="0" u="none" sz="3400">
                <a:solidFill>
                  <a:srgbClr val="898989"/>
                </a:solidFill>
                <a:latin typeface="Carlito"/>
                <a:cs typeface="Carlito"/>
              </a:rPr>
              <a:t>…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7624" y="178415"/>
            <a:ext cx="8717280" cy="9817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250" spc="-60"/>
              <a:t>16S </a:t>
            </a:r>
            <a:r>
              <a:rPr dirty="0" sz="6250" spc="-110"/>
              <a:t>rRNA </a:t>
            </a:r>
            <a:r>
              <a:rPr dirty="0" sz="6250" spc="-215"/>
              <a:t>Amplicon</a:t>
            </a:r>
            <a:r>
              <a:rPr dirty="0" sz="6250" spc="-1165"/>
              <a:t> </a:t>
            </a:r>
            <a:r>
              <a:rPr dirty="0" sz="6250" spc="-204"/>
              <a:t>Survey</a:t>
            </a:r>
            <a:endParaRPr sz="6250"/>
          </a:p>
        </p:txBody>
      </p:sp>
      <p:sp>
        <p:nvSpPr>
          <p:cNvPr id="3" name="object 3"/>
          <p:cNvSpPr/>
          <p:nvPr/>
        </p:nvSpPr>
        <p:spPr>
          <a:xfrm>
            <a:off x="4304567" y="2237230"/>
            <a:ext cx="4118353" cy="6352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469280" y="9030716"/>
            <a:ext cx="3042285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01295" marR="5080" indent="-189230">
              <a:lnSpc>
                <a:spcPts val="2110"/>
              </a:lnSpc>
              <a:spcBef>
                <a:spcPts val="210"/>
              </a:spcBef>
            </a:pPr>
            <a:r>
              <a:rPr dirty="0" sz="1800" spc="-5">
                <a:latin typeface="Carlito"/>
                <a:cs typeface="Carlito"/>
              </a:rPr>
              <a:t>Tringe, S.G., Rubin, E.M. </a:t>
            </a:r>
            <a:r>
              <a:rPr dirty="0" sz="1800">
                <a:latin typeface="Carlito"/>
                <a:cs typeface="Carlito"/>
              </a:rPr>
              <a:t>Nat </a:t>
            </a:r>
            <a:r>
              <a:rPr dirty="0" sz="1800" spc="-5">
                <a:latin typeface="Carlito"/>
                <a:cs typeface="Carlito"/>
              </a:rPr>
              <a:t>Rev  Genet. </a:t>
            </a:r>
            <a:r>
              <a:rPr dirty="0" sz="1800">
                <a:latin typeface="Carlito"/>
                <a:cs typeface="Carlito"/>
              </a:rPr>
              <a:t>2005</a:t>
            </a:r>
            <a:r>
              <a:rPr dirty="0" sz="1800" spc="-6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Nov;6(11):805-14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159240" y="2240279"/>
            <a:ext cx="3923029" cy="4859020"/>
            <a:chOff x="9159240" y="2240279"/>
            <a:chExt cx="3923029" cy="4859020"/>
          </a:xfrm>
        </p:grpSpPr>
        <p:sp>
          <p:nvSpPr>
            <p:cNvPr id="6" name="object 6"/>
            <p:cNvSpPr/>
            <p:nvPr/>
          </p:nvSpPr>
          <p:spPr>
            <a:xfrm>
              <a:off x="9159240" y="2240279"/>
              <a:ext cx="3922775" cy="4858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076688" y="4309872"/>
              <a:ext cx="2087879" cy="8229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199397" y="2254846"/>
              <a:ext cx="3842829" cy="47801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331831" y="4392674"/>
            <a:ext cx="15906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oratory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59240" y="1264919"/>
            <a:ext cx="3947160" cy="988060"/>
            <a:chOff x="9159240" y="1264919"/>
            <a:chExt cx="3947160" cy="988060"/>
          </a:xfrm>
        </p:grpSpPr>
        <p:sp>
          <p:nvSpPr>
            <p:cNvPr id="11" name="object 11"/>
            <p:cNvSpPr/>
            <p:nvPr/>
          </p:nvSpPr>
          <p:spPr>
            <a:xfrm>
              <a:off x="9159240" y="1264919"/>
              <a:ext cx="3947159" cy="9875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930384" y="1386839"/>
              <a:ext cx="2404872" cy="8473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99397" y="1318347"/>
              <a:ext cx="3842829" cy="88190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199397" y="1509267"/>
            <a:ext cx="38430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679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Study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Design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19031" y="7074407"/>
            <a:ext cx="4285615" cy="1369060"/>
            <a:chOff x="9019031" y="7074407"/>
            <a:chExt cx="4285615" cy="1369060"/>
          </a:xfrm>
        </p:grpSpPr>
        <p:sp>
          <p:nvSpPr>
            <p:cNvPr id="16" name="object 16"/>
            <p:cNvSpPr/>
            <p:nvPr/>
          </p:nvSpPr>
          <p:spPr>
            <a:xfrm>
              <a:off x="9159239" y="7074407"/>
              <a:ext cx="3922775" cy="13685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019031" y="7184135"/>
              <a:ext cx="4285487" cy="12557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199397" y="7089596"/>
              <a:ext cx="3842829" cy="12895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199397" y="7269987"/>
            <a:ext cx="3843020" cy="8851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344170" marR="66040" indent="-269240">
              <a:lnSpc>
                <a:spcPct val="101400"/>
              </a:lnSpc>
              <a:spcBef>
                <a:spcPts val="50"/>
              </a:spcBef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Bioinformatics, Ecological  Analysis and Statistics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1846" y="3900422"/>
            <a:ext cx="13690600" cy="3126740"/>
          </a:xfrm>
          <a:prstGeom prst="rect"/>
        </p:spPr>
        <p:txBody>
          <a:bodyPr wrap="square" lIns="0" tIns="158115" rIns="0" bIns="0" rtlCol="0" vert="horz">
            <a:spAutoFit/>
          </a:bodyPr>
          <a:lstStyle/>
          <a:p>
            <a:pPr marL="12700" marR="5080">
              <a:lnSpc>
                <a:spcPts val="9190"/>
              </a:lnSpc>
              <a:spcBef>
                <a:spcPts val="1245"/>
              </a:spcBef>
            </a:pPr>
            <a:r>
              <a:rPr dirty="0" u="none" sz="8500" spc="-375"/>
              <a:t>Side </a:t>
            </a:r>
            <a:r>
              <a:rPr dirty="0" u="none" sz="8500" spc="-459"/>
              <a:t>note: </a:t>
            </a:r>
            <a:r>
              <a:rPr dirty="0" u="none" sz="8500" spc="-375"/>
              <a:t>Amplicon </a:t>
            </a:r>
            <a:r>
              <a:rPr dirty="0" u="none" sz="8500" spc="-340"/>
              <a:t>Surveys</a:t>
            </a:r>
            <a:r>
              <a:rPr dirty="0" u="none" sz="8500" spc="-1350"/>
              <a:t> </a:t>
            </a:r>
            <a:r>
              <a:rPr dirty="0" u="none" sz="8500" spc="-545"/>
              <a:t>vs.  </a:t>
            </a:r>
            <a:r>
              <a:rPr dirty="0" u="none" sz="8500" spc="-260"/>
              <a:t>Metagenomics</a:t>
            </a:r>
            <a:endParaRPr sz="8500"/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u="none" sz="3400">
                <a:solidFill>
                  <a:srgbClr val="898989"/>
                </a:solidFill>
                <a:latin typeface="Carlito"/>
                <a:cs typeface="Carlito"/>
              </a:rPr>
              <a:t>Please hold </a:t>
            </a:r>
            <a:r>
              <a:rPr dirty="0" u="none" sz="3400" spc="-10">
                <a:solidFill>
                  <a:srgbClr val="898989"/>
                </a:solidFill>
                <a:latin typeface="Carlito"/>
                <a:cs typeface="Carlito"/>
              </a:rPr>
              <a:t>your throwing </a:t>
            </a:r>
            <a:r>
              <a:rPr dirty="0" u="none" sz="3400" spc="-15">
                <a:solidFill>
                  <a:srgbClr val="898989"/>
                </a:solidFill>
                <a:latin typeface="Carlito"/>
                <a:cs typeface="Carlito"/>
              </a:rPr>
              <a:t>tomatoes</a:t>
            </a:r>
            <a:r>
              <a:rPr dirty="0" u="none" sz="3400" spc="85">
                <a:solidFill>
                  <a:srgbClr val="898989"/>
                </a:solidFill>
                <a:latin typeface="Carlito"/>
                <a:cs typeface="Carlito"/>
              </a:rPr>
              <a:t> </a:t>
            </a:r>
            <a:r>
              <a:rPr dirty="0" u="none" sz="3400">
                <a:solidFill>
                  <a:srgbClr val="898989"/>
                </a:solidFill>
                <a:latin typeface="Carlito"/>
                <a:cs typeface="Carlito"/>
              </a:rPr>
              <a:t>…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3853" y="237147"/>
            <a:ext cx="9648190" cy="7131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500" spc="-45"/>
              <a:t>16S </a:t>
            </a:r>
            <a:r>
              <a:rPr dirty="0" sz="4500" spc="-155"/>
              <a:t>Amplicon </a:t>
            </a:r>
            <a:r>
              <a:rPr dirty="0" sz="4500" spc="-140"/>
              <a:t>Surveys </a:t>
            </a:r>
            <a:r>
              <a:rPr dirty="0" sz="4500" spc="-125"/>
              <a:t>vs</a:t>
            </a:r>
            <a:r>
              <a:rPr dirty="0" sz="4500" spc="-935"/>
              <a:t> </a:t>
            </a:r>
            <a:r>
              <a:rPr dirty="0" sz="4500" spc="-50"/>
              <a:t>Metagenomics?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2995680" y="1855694"/>
            <a:ext cx="3609497" cy="5930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329343" y="8009635"/>
            <a:ext cx="2649220" cy="8458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2125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Tringe, S.G., Rubin, E.M.</a:t>
            </a:r>
            <a:r>
              <a:rPr dirty="0" sz="1800" spc="-1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Nat</a:t>
            </a:r>
            <a:endParaRPr sz="1800">
              <a:latin typeface="Carlito"/>
              <a:cs typeface="Carlito"/>
            </a:endParaRPr>
          </a:p>
          <a:p>
            <a:pPr algn="r" marR="5715">
              <a:lnSpc>
                <a:spcPts val="2125"/>
              </a:lnSpc>
            </a:pPr>
            <a:r>
              <a:rPr dirty="0" sz="1800" spc="-5">
                <a:latin typeface="Carlito"/>
                <a:cs typeface="Carlito"/>
              </a:rPr>
              <a:t>Rev Genet.</a:t>
            </a:r>
            <a:r>
              <a:rPr dirty="0" sz="1800" spc="-5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2005</a:t>
            </a:r>
            <a:endParaRPr sz="18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45"/>
              </a:spcBef>
            </a:pPr>
            <a:r>
              <a:rPr dirty="0" sz="1800">
                <a:latin typeface="Carlito"/>
                <a:cs typeface="Carlito"/>
              </a:rPr>
              <a:t>Nov</a:t>
            </a:r>
            <a:r>
              <a:rPr dirty="0" sz="1800" spc="5">
                <a:latin typeface="Carlito"/>
                <a:cs typeface="Carlito"/>
              </a:rPr>
              <a:t>;</a:t>
            </a:r>
            <a:r>
              <a:rPr dirty="0" sz="1800" spc="-5">
                <a:latin typeface="Carlito"/>
                <a:cs typeface="Carlito"/>
              </a:rPr>
              <a:t>6</a:t>
            </a:r>
            <a:r>
              <a:rPr dirty="0" sz="1800" spc="5">
                <a:latin typeface="Carlito"/>
                <a:cs typeface="Carlito"/>
              </a:rPr>
              <a:t>(</a:t>
            </a:r>
            <a:r>
              <a:rPr dirty="0" sz="1800" spc="-5">
                <a:latin typeface="Carlito"/>
                <a:cs typeface="Carlito"/>
              </a:rPr>
              <a:t>11</a:t>
            </a:r>
            <a:r>
              <a:rPr dirty="0" sz="1800" spc="5">
                <a:latin typeface="Carlito"/>
                <a:cs typeface="Carlito"/>
              </a:rPr>
              <a:t>):</a:t>
            </a:r>
            <a:r>
              <a:rPr dirty="0" sz="1800" spc="-5">
                <a:latin typeface="Carlito"/>
                <a:cs typeface="Carlito"/>
              </a:rPr>
              <a:t>805-</a:t>
            </a:r>
            <a:r>
              <a:rPr dirty="0" sz="1800">
                <a:latin typeface="Carlito"/>
                <a:cs typeface="Carlito"/>
              </a:rPr>
              <a:t>14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62261" y="8911843"/>
            <a:ext cx="47326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Nayfach S., Pollard KS. Cell. Aug</a:t>
            </a:r>
            <a:r>
              <a:rPr dirty="0" sz="1800" spc="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25;166(5):1103-16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85200" y="1721652"/>
            <a:ext cx="7185279" cy="7102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778" y="271437"/>
            <a:ext cx="9893300" cy="6832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300" spc="75"/>
              <a:t>Most</a:t>
            </a:r>
            <a:r>
              <a:rPr dirty="0" sz="4300" spc="-295"/>
              <a:t> </a:t>
            </a:r>
            <a:r>
              <a:rPr dirty="0" sz="4300" spc="-145"/>
              <a:t>of</a:t>
            </a:r>
            <a:r>
              <a:rPr dirty="0" sz="4300" spc="-300"/>
              <a:t> </a:t>
            </a:r>
            <a:r>
              <a:rPr dirty="0" sz="4300" spc="-240"/>
              <a:t>Your</a:t>
            </a:r>
            <a:r>
              <a:rPr dirty="0" sz="4300" spc="-290"/>
              <a:t> </a:t>
            </a:r>
            <a:r>
              <a:rPr dirty="0" sz="4300" spc="-130"/>
              <a:t>Decision</a:t>
            </a:r>
            <a:r>
              <a:rPr dirty="0" sz="4300" spc="-300"/>
              <a:t> </a:t>
            </a:r>
            <a:r>
              <a:rPr dirty="0" sz="4300" spc="-165"/>
              <a:t>Will</a:t>
            </a:r>
            <a:r>
              <a:rPr dirty="0" sz="4300" spc="-300"/>
              <a:t> </a:t>
            </a:r>
            <a:r>
              <a:rPr dirty="0" sz="4300" spc="-160"/>
              <a:t>Boil</a:t>
            </a:r>
            <a:r>
              <a:rPr dirty="0" sz="4300" spc="-295"/>
              <a:t> </a:t>
            </a:r>
            <a:r>
              <a:rPr dirty="0" sz="4300" spc="-50"/>
              <a:t>Down</a:t>
            </a:r>
            <a:r>
              <a:rPr dirty="0" sz="4300" spc="-300"/>
              <a:t> </a:t>
            </a:r>
            <a:r>
              <a:rPr dirty="0" sz="4300" spc="-160"/>
              <a:t>to</a:t>
            </a:r>
            <a:r>
              <a:rPr dirty="0" sz="4300" spc="-295"/>
              <a:t> </a:t>
            </a:r>
            <a:r>
              <a:rPr dirty="0" sz="4300" spc="-20"/>
              <a:t>$$$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959308" y="1321308"/>
            <a:ext cx="7146925" cy="8121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392430" marR="2394585" indent="-39243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2430" algn="l"/>
                <a:tab pos="393065" algn="l"/>
              </a:tabLst>
            </a:pPr>
            <a:r>
              <a:rPr dirty="0" sz="3200">
                <a:latin typeface="Carlito"/>
                <a:cs typeface="Carlito"/>
              </a:rPr>
              <a:t>Our </a:t>
            </a:r>
            <a:r>
              <a:rPr dirty="0" sz="3200" spc="-5">
                <a:latin typeface="Carlito"/>
                <a:cs typeface="Carlito"/>
              </a:rPr>
              <a:t>labs per </a:t>
            </a:r>
            <a:r>
              <a:rPr dirty="0" sz="3200">
                <a:latin typeface="Carlito"/>
                <a:cs typeface="Carlito"/>
              </a:rPr>
              <a:t>sample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 spc="-15">
                <a:latin typeface="Carlito"/>
                <a:cs typeface="Carlito"/>
              </a:rPr>
              <a:t>costs:</a:t>
            </a:r>
            <a:endParaRPr sz="3200">
              <a:latin typeface="Carlito"/>
              <a:cs typeface="Carlito"/>
            </a:endParaRPr>
          </a:p>
          <a:p>
            <a:pPr algn="r" lvl="1" marL="392430" marR="2286000" indent="-392430">
              <a:lnSpc>
                <a:spcPct val="100000"/>
              </a:lnSpc>
              <a:spcBef>
                <a:spcPts val="3260"/>
              </a:spcBef>
              <a:buFont typeface="Arial"/>
              <a:buChar char="•"/>
              <a:tabLst>
                <a:tab pos="392430" algn="l"/>
                <a:tab pos="393065" algn="l"/>
              </a:tabLst>
            </a:pPr>
            <a:r>
              <a:rPr dirty="0" sz="3200">
                <a:latin typeface="Carlito"/>
                <a:cs typeface="Carlito"/>
              </a:rPr>
              <a:t>16S = $17.50 </a:t>
            </a:r>
            <a:r>
              <a:rPr dirty="0" sz="3200" spc="-5">
                <a:latin typeface="Carlito"/>
                <a:cs typeface="Carlito"/>
              </a:rPr>
              <a:t>per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sample</a:t>
            </a:r>
            <a:endParaRPr sz="3200">
              <a:latin typeface="Carlito"/>
              <a:cs typeface="Carlito"/>
            </a:endParaRPr>
          </a:p>
          <a:p>
            <a:pPr lvl="1" marL="798830" indent="-393700">
              <a:lnSpc>
                <a:spcPct val="100000"/>
              </a:lnSpc>
              <a:spcBef>
                <a:spcPts val="3170"/>
              </a:spcBef>
              <a:buFont typeface="Arial"/>
              <a:buChar char="•"/>
              <a:tabLst>
                <a:tab pos="798195" algn="l"/>
                <a:tab pos="798830" algn="l"/>
              </a:tabLst>
            </a:pPr>
            <a:r>
              <a:rPr dirty="0" sz="3200" spc="-10">
                <a:latin typeface="Carlito"/>
                <a:cs typeface="Carlito"/>
              </a:rPr>
              <a:t>Metagenome </a:t>
            </a:r>
            <a:r>
              <a:rPr dirty="0" sz="3200">
                <a:latin typeface="Carlito"/>
                <a:cs typeface="Carlito"/>
              </a:rPr>
              <a:t>= $225.00 per</a:t>
            </a:r>
            <a:r>
              <a:rPr dirty="0" sz="3200" spc="-3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sample</a:t>
            </a:r>
            <a:endParaRPr sz="3200">
              <a:latin typeface="Carlito"/>
              <a:cs typeface="Carlito"/>
            </a:endParaRPr>
          </a:p>
          <a:p>
            <a:pPr lvl="2" marL="1191895" indent="-393700">
              <a:lnSpc>
                <a:spcPts val="3610"/>
              </a:lnSpc>
              <a:spcBef>
                <a:spcPts val="3265"/>
              </a:spcBef>
              <a:buFont typeface="Arial"/>
              <a:buChar char="•"/>
              <a:tabLst>
                <a:tab pos="1191260" algn="l"/>
                <a:tab pos="1191895" algn="l"/>
              </a:tabLst>
            </a:pPr>
            <a:r>
              <a:rPr dirty="0" sz="3200">
                <a:latin typeface="Carlito"/>
                <a:cs typeface="Carlito"/>
              </a:rPr>
              <a:t>Has </a:t>
            </a:r>
            <a:r>
              <a:rPr dirty="0" sz="3200" spc="-5">
                <a:latin typeface="Carlito"/>
                <a:cs typeface="Carlito"/>
              </a:rPr>
              <a:t>been </a:t>
            </a:r>
            <a:r>
              <a:rPr dirty="0" sz="3200" spc="-15">
                <a:latin typeface="Carlito"/>
                <a:cs typeface="Carlito"/>
              </a:rPr>
              <a:t>estimated to </a:t>
            </a:r>
            <a:r>
              <a:rPr dirty="0" sz="3200">
                <a:latin typeface="Carlito"/>
                <a:cs typeface="Carlito"/>
              </a:rPr>
              <a:t>be as </a:t>
            </a:r>
            <a:r>
              <a:rPr dirty="0" sz="3200" spc="-5">
                <a:latin typeface="Carlito"/>
                <a:cs typeface="Carlito"/>
              </a:rPr>
              <a:t>low </a:t>
            </a:r>
            <a:r>
              <a:rPr dirty="0" sz="3200">
                <a:latin typeface="Carlito"/>
                <a:cs typeface="Carlito"/>
              </a:rPr>
              <a:t>as</a:t>
            </a:r>
            <a:endParaRPr sz="3200">
              <a:latin typeface="Carlito"/>
              <a:cs typeface="Carlito"/>
            </a:endParaRPr>
          </a:p>
          <a:p>
            <a:pPr marL="1191260">
              <a:lnSpc>
                <a:spcPts val="3610"/>
              </a:lnSpc>
            </a:pPr>
            <a:r>
              <a:rPr dirty="0" sz="3200">
                <a:latin typeface="Carlito"/>
                <a:cs typeface="Carlito"/>
              </a:rPr>
              <a:t>$100 </a:t>
            </a:r>
            <a:r>
              <a:rPr dirty="0" sz="3200" spc="-5">
                <a:latin typeface="Carlito"/>
                <a:cs typeface="Carlito"/>
              </a:rPr>
              <a:t>per </a:t>
            </a:r>
            <a:r>
              <a:rPr dirty="0" sz="3200">
                <a:latin typeface="Carlito"/>
                <a:cs typeface="Carlito"/>
              </a:rPr>
              <a:t>sample</a:t>
            </a:r>
            <a:endParaRPr sz="3200">
              <a:latin typeface="Carlito"/>
              <a:cs typeface="Carlito"/>
            </a:endParaRPr>
          </a:p>
          <a:p>
            <a:pPr marL="405765" indent="-393065">
              <a:lnSpc>
                <a:spcPct val="100000"/>
              </a:lnSpc>
              <a:spcBef>
                <a:spcPts val="3265"/>
              </a:spcBef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dirty="0" sz="3200">
                <a:latin typeface="Carlito"/>
                <a:cs typeface="Carlito"/>
              </a:rPr>
              <a:t>Study </a:t>
            </a:r>
            <a:r>
              <a:rPr dirty="0" sz="3200" spc="-15">
                <a:latin typeface="Carlito"/>
                <a:cs typeface="Carlito"/>
              </a:rPr>
              <a:t>we </a:t>
            </a:r>
            <a:r>
              <a:rPr dirty="0" sz="3200">
                <a:latin typeface="Carlito"/>
                <a:cs typeface="Carlito"/>
              </a:rPr>
              <a:t>will </a:t>
            </a:r>
            <a:r>
              <a:rPr dirty="0" sz="3200" spc="-5">
                <a:latin typeface="Carlito"/>
                <a:cs typeface="Carlito"/>
              </a:rPr>
              <a:t>discuss </a:t>
            </a:r>
            <a:r>
              <a:rPr dirty="0" sz="3200" spc="-20">
                <a:latin typeface="Carlito"/>
                <a:cs typeface="Carlito"/>
              </a:rPr>
              <a:t>today: </a:t>
            </a:r>
            <a:r>
              <a:rPr dirty="0" sz="3200">
                <a:latin typeface="Carlito"/>
                <a:cs typeface="Carlito"/>
              </a:rPr>
              <a:t>270</a:t>
            </a:r>
            <a:r>
              <a:rPr dirty="0" sz="3200" spc="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samples</a:t>
            </a:r>
            <a:endParaRPr sz="3200">
              <a:latin typeface="Carlito"/>
              <a:cs typeface="Carlito"/>
            </a:endParaRPr>
          </a:p>
          <a:p>
            <a:pPr lvl="1" marL="798830" indent="-393700">
              <a:lnSpc>
                <a:spcPct val="100000"/>
              </a:lnSpc>
              <a:spcBef>
                <a:spcPts val="3165"/>
              </a:spcBef>
              <a:buFont typeface="Arial"/>
              <a:buChar char="•"/>
              <a:tabLst>
                <a:tab pos="798195" algn="l"/>
                <a:tab pos="798830" algn="l"/>
              </a:tabLst>
            </a:pPr>
            <a:r>
              <a:rPr dirty="0" sz="3200">
                <a:latin typeface="Carlito"/>
                <a:cs typeface="Carlito"/>
              </a:rPr>
              <a:t>$4,725 </a:t>
            </a:r>
            <a:r>
              <a:rPr dirty="0" sz="3200" spc="-5">
                <a:latin typeface="Carlito"/>
                <a:cs typeface="Carlito"/>
              </a:rPr>
              <a:t>vs. </a:t>
            </a:r>
            <a:r>
              <a:rPr dirty="0" sz="3200">
                <a:latin typeface="Carlito"/>
                <a:cs typeface="Carlito"/>
              </a:rPr>
              <a:t>$27 -</a:t>
            </a:r>
            <a:r>
              <a:rPr dirty="0" sz="3200" spc="-1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$60,750</a:t>
            </a:r>
            <a:endParaRPr sz="3200">
              <a:latin typeface="Carlito"/>
              <a:cs typeface="Carlito"/>
            </a:endParaRPr>
          </a:p>
          <a:p>
            <a:pPr marL="405765" indent="-393065">
              <a:lnSpc>
                <a:spcPct val="100000"/>
              </a:lnSpc>
              <a:spcBef>
                <a:spcPts val="3265"/>
              </a:spcBef>
              <a:buFont typeface="Arial"/>
              <a:buChar char="•"/>
              <a:tabLst>
                <a:tab pos="405130" algn="l"/>
                <a:tab pos="405765" algn="l"/>
              </a:tabLst>
            </a:pPr>
            <a:r>
              <a:rPr dirty="0" sz="3200">
                <a:latin typeface="Carlito"/>
                <a:cs typeface="Carlito"/>
              </a:rPr>
              <a:t>Other</a:t>
            </a:r>
            <a:r>
              <a:rPr dirty="0" sz="3200" spc="-10">
                <a:latin typeface="Carlito"/>
                <a:cs typeface="Carlito"/>
              </a:rPr>
              <a:t> considerations:</a:t>
            </a:r>
            <a:endParaRPr sz="3200">
              <a:latin typeface="Carlito"/>
              <a:cs typeface="Carlito"/>
            </a:endParaRPr>
          </a:p>
          <a:p>
            <a:pPr lvl="1" marL="798830" indent="-393700">
              <a:lnSpc>
                <a:spcPct val="100000"/>
              </a:lnSpc>
              <a:spcBef>
                <a:spcPts val="3240"/>
              </a:spcBef>
              <a:buFont typeface="Arial"/>
              <a:buChar char="•"/>
              <a:tabLst>
                <a:tab pos="798195" algn="l"/>
                <a:tab pos="798830" algn="l"/>
              </a:tabLst>
            </a:pPr>
            <a:r>
              <a:rPr dirty="0" sz="3200" spc="-10">
                <a:latin typeface="Carlito"/>
                <a:cs typeface="Carlito"/>
              </a:rPr>
              <a:t>Understanding </a:t>
            </a:r>
            <a:r>
              <a:rPr dirty="0" sz="3200">
                <a:latin typeface="Carlito"/>
                <a:cs typeface="Carlito"/>
              </a:rPr>
              <a:t>analytical</a:t>
            </a:r>
            <a:r>
              <a:rPr dirty="0" sz="3200" spc="10">
                <a:latin typeface="Carlito"/>
                <a:cs typeface="Carlito"/>
              </a:rPr>
              <a:t> </a:t>
            </a:r>
            <a:r>
              <a:rPr dirty="0" sz="3200" spc="-5">
                <a:latin typeface="Carlito"/>
                <a:cs typeface="Carlito"/>
              </a:rPr>
              <a:t>space</a:t>
            </a:r>
            <a:endParaRPr sz="3200">
              <a:latin typeface="Carlito"/>
              <a:cs typeface="Carlito"/>
            </a:endParaRPr>
          </a:p>
          <a:p>
            <a:pPr lvl="1" marL="798830" indent="-393700">
              <a:lnSpc>
                <a:spcPct val="100000"/>
              </a:lnSpc>
              <a:spcBef>
                <a:spcPts val="3170"/>
              </a:spcBef>
              <a:buFont typeface="Arial"/>
              <a:buChar char="•"/>
              <a:tabLst>
                <a:tab pos="798195" algn="l"/>
                <a:tab pos="798830" algn="l"/>
              </a:tabLst>
            </a:pPr>
            <a:r>
              <a:rPr dirty="0" sz="3200" spc="-20">
                <a:latin typeface="Carlito"/>
                <a:cs typeface="Carlito"/>
              </a:rPr>
              <a:t>Data</a:t>
            </a:r>
            <a:r>
              <a:rPr dirty="0" sz="3200" spc="-5">
                <a:latin typeface="Carlito"/>
                <a:cs typeface="Carlito"/>
              </a:rPr>
              <a:t> </a:t>
            </a:r>
            <a:r>
              <a:rPr dirty="0" sz="3200" spc="-25">
                <a:latin typeface="Carlito"/>
                <a:cs typeface="Carlito"/>
              </a:rPr>
              <a:t>storage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87547" y="1857451"/>
            <a:ext cx="6942264" cy="5206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587947" y="7092188"/>
            <a:ext cx="3737610" cy="72072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 indent="472440">
              <a:lnSpc>
                <a:spcPts val="2590"/>
              </a:lnSpc>
              <a:spcBef>
                <a:spcPts val="425"/>
              </a:spcBef>
            </a:pPr>
            <a:r>
              <a:rPr dirty="0" sz="2400" spc="-5">
                <a:latin typeface="Carlito"/>
                <a:cs typeface="Carlito"/>
              </a:rPr>
              <a:t>Image credit: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Internet  </a:t>
            </a:r>
            <a:r>
              <a:rPr dirty="0" sz="2400" spc="-5">
                <a:latin typeface="Carlito"/>
                <a:cs typeface="Carlito"/>
              </a:rPr>
              <a:t>Quote credit: Notorious</a:t>
            </a:r>
            <a:r>
              <a:rPr dirty="0" sz="2400" spc="-3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B.I.G.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1846" y="2026920"/>
            <a:ext cx="14245590" cy="4363085"/>
          </a:xfrm>
          <a:prstGeom prst="rect">
            <a:avLst/>
          </a:prstGeom>
        </p:spPr>
        <p:txBody>
          <a:bodyPr wrap="square" lIns="0" tIns="147320" rIns="0" bIns="0" rtlCol="0" vert="horz">
            <a:spAutoFit/>
          </a:bodyPr>
          <a:lstStyle/>
          <a:p>
            <a:pPr marL="12700" marR="5080">
              <a:lnSpc>
                <a:spcPts val="8300"/>
              </a:lnSpc>
              <a:spcBef>
                <a:spcPts val="1160"/>
              </a:spcBef>
            </a:pPr>
            <a:r>
              <a:rPr dirty="0" sz="7700" spc="-254">
                <a:latin typeface="Trebuchet MS"/>
                <a:cs typeface="Trebuchet MS"/>
              </a:rPr>
              <a:t>What </a:t>
            </a:r>
            <a:r>
              <a:rPr dirty="0" sz="7700" spc="-430">
                <a:latin typeface="Trebuchet MS"/>
                <a:cs typeface="Trebuchet MS"/>
              </a:rPr>
              <a:t>are </a:t>
            </a:r>
            <a:r>
              <a:rPr dirty="0" sz="7700" spc="-380">
                <a:latin typeface="Trebuchet MS"/>
                <a:cs typeface="Trebuchet MS"/>
              </a:rPr>
              <a:t>the </a:t>
            </a:r>
            <a:r>
              <a:rPr dirty="0" sz="7700" spc="-360">
                <a:latin typeface="Trebuchet MS"/>
                <a:cs typeface="Trebuchet MS"/>
              </a:rPr>
              <a:t>stages </a:t>
            </a:r>
            <a:r>
              <a:rPr dirty="0" sz="7700" spc="-335">
                <a:latin typeface="Trebuchet MS"/>
                <a:cs typeface="Trebuchet MS"/>
              </a:rPr>
              <a:t>of </a:t>
            </a:r>
            <a:r>
              <a:rPr dirty="0" sz="7700" spc="-425">
                <a:latin typeface="Trebuchet MS"/>
                <a:cs typeface="Trebuchet MS"/>
              </a:rPr>
              <a:t>a </a:t>
            </a:r>
            <a:r>
              <a:rPr dirty="0" sz="7700" spc="-170">
                <a:latin typeface="Trebuchet MS"/>
                <a:cs typeface="Trebuchet MS"/>
              </a:rPr>
              <a:t>16S  </a:t>
            </a:r>
            <a:r>
              <a:rPr dirty="0" sz="7700" spc="-380">
                <a:latin typeface="Trebuchet MS"/>
                <a:cs typeface="Trebuchet MS"/>
              </a:rPr>
              <a:t>amplicon </a:t>
            </a:r>
            <a:r>
              <a:rPr dirty="0" sz="7700" spc="-390">
                <a:latin typeface="Trebuchet MS"/>
                <a:cs typeface="Trebuchet MS"/>
              </a:rPr>
              <a:t>computational </a:t>
            </a:r>
            <a:r>
              <a:rPr dirty="0" sz="7700" spc="-380">
                <a:latin typeface="Trebuchet MS"/>
                <a:cs typeface="Trebuchet MS"/>
              </a:rPr>
              <a:t>workflow  </a:t>
            </a:r>
            <a:r>
              <a:rPr dirty="0" sz="7700" spc="-310">
                <a:latin typeface="Trebuchet MS"/>
                <a:cs typeface="Trebuchet MS"/>
              </a:rPr>
              <a:t>and </a:t>
            </a:r>
            <a:r>
              <a:rPr dirty="0" sz="7700" spc="-240">
                <a:latin typeface="Trebuchet MS"/>
                <a:cs typeface="Trebuchet MS"/>
              </a:rPr>
              <a:t>how </a:t>
            </a:r>
            <a:r>
              <a:rPr dirty="0" sz="7700" spc="-415">
                <a:latin typeface="Trebuchet MS"/>
                <a:cs typeface="Trebuchet MS"/>
              </a:rPr>
              <a:t>can we </a:t>
            </a:r>
            <a:r>
              <a:rPr dirty="0" sz="7700" spc="-484">
                <a:latin typeface="Trebuchet MS"/>
                <a:cs typeface="Trebuchet MS"/>
              </a:rPr>
              <a:t>create </a:t>
            </a:r>
            <a:r>
              <a:rPr dirty="0" sz="7700" spc="-400">
                <a:latin typeface="Trebuchet MS"/>
                <a:cs typeface="Trebuchet MS"/>
              </a:rPr>
              <a:t>optimal</a:t>
            </a:r>
            <a:r>
              <a:rPr dirty="0" sz="7700" spc="-1675">
                <a:latin typeface="Trebuchet MS"/>
                <a:cs typeface="Trebuchet MS"/>
              </a:rPr>
              <a:t> </a:t>
            </a:r>
            <a:r>
              <a:rPr dirty="0" sz="7700" spc="-465">
                <a:latin typeface="Trebuchet MS"/>
                <a:cs typeface="Trebuchet MS"/>
              </a:rPr>
              <a:t>data  </a:t>
            </a:r>
            <a:r>
              <a:rPr dirty="0" sz="7700" spc="-400">
                <a:latin typeface="Trebuchet MS"/>
                <a:cs typeface="Trebuchet MS"/>
              </a:rPr>
              <a:t>for</a:t>
            </a:r>
            <a:r>
              <a:rPr dirty="0" sz="7700" spc="-595">
                <a:latin typeface="Trebuchet MS"/>
                <a:cs typeface="Trebuchet MS"/>
              </a:rPr>
              <a:t> </a:t>
            </a:r>
            <a:r>
              <a:rPr dirty="0" sz="7700" spc="-245">
                <a:latin typeface="Trebuchet MS"/>
                <a:cs typeface="Trebuchet MS"/>
              </a:rPr>
              <a:t>analysis?</a:t>
            </a:r>
            <a:endParaRPr sz="7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99944" y="521208"/>
            <a:ext cx="2688590" cy="905510"/>
            <a:chOff x="2599944" y="521208"/>
            <a:chExt cx="2688590" cy="905510"/>
          </a:xfrm>
        </p:grpSpPr>
        <p:sp>
          <p:nvSpPr>
            <p:cNvPr id="3" name="object 3"/>
            <p:cNvSpPr/>
            <p:nvPr/>
          </p:nvSpPr>
          <p:spPr>
            <a:xfrm>
              <a:off x="2599944" y="533400"/>
              <a:ext cx="2688335" cy="768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26080" y="521208"/>
              <a:ext cx="2036064" cy="9052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40558" y="584200"/>
              <a:ext cx="2583116" cy="664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640558" y="584200"/>
            <a:ext cx="2583180" cy="66484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553720">
              <a:lnSpc>
                <a:spcPct val="100000"/>
              </a:lnSpc>
              <a:spcBef>
                <a:spcPts val="605"/>
              </a:spcBef>
            </a:pPr>
            <a:r>
              <a:rPr dirty="0" sz="3000" spc="-5">
                <a:solidFill>
                  <a:srgbClr val="FFFFFF"/>
                </a:solidFill>
                <a:latin typeface="Carlito"/>
                <a:cs typeface="Carlito"/>
              </a:rPr>
              <a:t>Raw</a:t>
            </a:r>
            <a:r>
              <a:rPr dirty="0" sz="3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30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99944" y="1341119"/>
            <a:ext cx="2664460" cy="923925"/>
            <a:chOff x="2599944" y="1341119"/>
            <a:chExt cx="2664460" cy="923925"/>
          </a:xfrm>
        </p:grpSpPr>
        <p:sp>
          <p:nvSpPr>
            <p:cNvPr id="8" name="object 8"/>
            <p:cNvSpPr/>
            <p:nvPr/>
          </p:nvSpPr>
          <p:spPr>
            <a:xfrm>
              <a:off x="2599944" y="1371599"/>
              <a:ext cx="2663952" cy="7437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80944" y="1341119"/>
              <a:ext cx="1901952" cy="9235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40558" y="1386268"/>
              <a:ext cx="2583116" cy="6647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640558" y="1386268"/>
            <a:ext cx="2583180" cy="66484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621030">
              <a:lnSpc>
                <a:spcPct val="100000"/>
              </a:lnSpc>
              <a:spcBef>
                <a:spcPts val="500"/>
              </a:spcBef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QA 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QC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99944" y="2127504"/>
            <a:ext cx="2664460" cy="923925"/>
            <a:chOff x="2599944" y="2127504"/>
            <a:chExt cx="2664460" cy="923925"/>
          </a:xfrm>
        </p:grpSpPr>
        <p:sp>
          <p:nvSpPr>
            <p:cNvPr id="13" name="object 13"/>
            <p:cNvSpPr/>
            <p:nvPr/>
          </p:nvSpPr>
          <p:spPr>
            <a:xfrm>
              <a:off x="2599944" y="2161032"/>
              <a:ext cx="2663952" cy="7437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19400" y="2127504"/>
              <a:ext cx="2225040" cy="9235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40558" y="2174746"/>
              <a:ext cx="2583116" cy="66477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640558" y="2174746"/>
            <a:ext cx="2583180" cy="66484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459105">
              <a:lnSpc>
                <a:spcPct val="100000"/>
              </a:lnSpc>
              <a:spcBef>
                <a:spcPts val="505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Clustering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40558" y="5931127"/>
            <a:ext cx="2583116" cy="8997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2429255" y="2810255"/>
            <a:ext cx="3048000" cy="5718175"/>
            <a:chOff x="2429255" y="2810255"/>
            <a:chExt cx="3048000" cy="5718175"/>
          </a:xfrm>
        </p:grpSpPr>
        <p:sp>
          <p:nvSpPr>
            <p:cNvPr id="19" name="object 19"/>
            <p:cNvSpPr/>
            <p:nvPr/>
          </p:nvSpPr>
          <p:spPr>
            <a:xfrm>
              <a:off x="2599943" y="2913887"/>
              <a:ext cx="2663952" cy="108508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78023" y="2810255"/>
              <a:ext cx="2999231" cy="140512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599943" y="3998975"/>
              <a:ext cx="2663952" cy="98145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40558" y="2928322"/>
              <a:ext cx="2583116" cy="100623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32175" y="3840480"/>
              <a:ext cx="2066544" cy="14081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640558" y="4014569"/>
              <a:ext cx="2583116" cy="89973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99943" y="4953000"/>
              <a:ext cx="2663952" cy="9784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685287" y="4794504"/>
              <a:ext cx="2520695" cy="14051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640558" y="4966054"/>
              <a:ext cx="2583116" cy="89973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599943" y="5916167"/>
              <a:ext cx="2663952" cy="9784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87751" y="5757672"/>
              <a:ext cx="2779776" cy="140817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599943" y="6891527"/>
              <a:ext cx="2663952" cy="74371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718815" y="6949440"/>
              <a:ext cx="2426208" cy="71018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40558" y="6905001"/>
              <a:ext cx="2583116" cy="66477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99943" y="7638288"/>
              <a:ext cx="2663952" cy="74371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429255" y="7604759"/>
              <a:ext cx="3005327" cy="92354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40558" y="7652042"/>
              <a:ext cx="2583116" cy="66476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640558" y="2928322"/>
          <a:ext cx="2583180" cy="5388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3180"/>
              </a:tblGrid>
              <a:tr h="498931">
                <a:tc>
                  <a:txBody>
                    <a:bodyPr/>
                    <a:lstStyle/>
                    <a:p>
                      <a:pPr algn="ctr">
                        <a:lnSpc>
                          <a:spcPts val="3765"/>
                        </a:lnSpc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De-replication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/>
                </a:tc>
              </a:tr>
              <a:tr h="547311">
                <a:tc>
                  <a:txBody>
                    <a:bodyPr/>
                    <a:lstStyle/>
                    <a:p>
                      <a:pPr algn="ctr">
                        <a:lnSpc>
                          <a:spcPts val="3629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/</a:t>
                      </a:r>
                      <a:r>
                        <a:rPr dirty="0" sz="3200" spc="-1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Counting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B w="80007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65613">
                <a:tc>
                  <a:txBody>
                    <a:bodyPr/>
                    <a:lstStyle/>
                    <a:p>
                      <a:pPr marL="596900">
                        <a:lnSpc>
                          <a:spcPts val="3640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Chimera</a:t>
                      </a:r>
                      <a:endParaRPr sz="3200">
                        <a:latin typeface="Carlito"/>
                        <a:cs typeface="Carlito"/>
                      </a:endParaRPr>
                    </a:p>
                    <a:p>
                      <a:pPr marL="573405">
                        <a:lnSpc>
                          <a:spcPts val="3815"/>
                        </a:lnSpc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Removal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T w="80007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58278">
                <a:tc>
                  <a:txBody>
                    <a:bodyPr/>
                    <a:lstStyle/>
                    <a:p>
                      <a:pPr marL="389255">
                        <a:lnSpc>
                          <a:spcPts val="3525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Taxonomic</a:t>
                      </a:r>
                      <a:endParaRPr sz="3200">
                        <a:latin typeface="Carlito"/>
                        <a:cs typeface="Carlito"/>
                      </a:endParaRPr>
                    </a:p>
                    <a:p>
                      <a:pPr marL="325755">
                        <a:lnSpc>
                          <a:spcPts val="3815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Assignment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69473">
                <a:tc>
                  <a:txBody>
                    <a:bodyPr/>
                    <a:lstStyle/>
                    <a:p>
                      <a:pPr algn="ctr" marL="635">
                        <a:lnSpc>
                          <a:spcPts val="3585"/>
                        </a:lnSpc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Phylogenetic</a:t>
                      </a:r>
                      <a:endParaRPr sz="32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ts val="3815"/>
                        </a:lnSpc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Tree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429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dirty="0" sz="24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Sample QA 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/</a:t>
                      </a:r>
                      <a:r>
                        <a:rPr dirty="0" sz="2400" spc="-5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QC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160655">
                    <a:lnT w="76200">
                      <a:solidFill>
                        <a:srgbClr val="FFFFFF"/>
                      </a:solidFill>
                      <a:prstDash val="solid"/>
                    </a:lnT>
                    <a:lnB w="8227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059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Taxon</a:t>
                      </a:r>
                      <a:r>
                        <a:rPr dirty="0" sz="3200" spc="-2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Filtering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105410">
                    <a:lnT w="8227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2599944" y="8327135"/>
            <a:ext cx="2664460" cy="1408430"/>
            <a:chOff x="2599944" y="8327135"/>
            <a:chExt cx="2664460" cy="1408430"/>
          </a:xfrm>
        </p:grpSpPr>
        <p:sp>
          <p:nvSpPr>
            <p:cNvPr id="38" name="object 38"/>
            <p:cNvSpPr/>
            <p:nvPr/>
          </p:nvSpPr>
          <p:spPr>
            <a:xfrm>
              <a:off x="2599944" y="8485632"/>
              <a:ext cx="2663952" cy="97840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831592" y="8327135"/>
              <a:ext cx="2292096" cy="14081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40558" y="8500322"/>
              <a:ext cx="2583116" cy="89973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3100260" y="8423148"/>
            <a:ext cx="1663064" cy="998219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65100" marR="5080" indent="-152400">
              <a:lnSpc>
                <a:spcPts val="3820"/>
              </a:lnSpc>
              <a:spcBef>
                <a:spcPts val="240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co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gi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al  Analysis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371703" y="1273555"/>
            <a:ext cx="304165" cy="3518535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650"/>
              </a:spcBef>
            </a:pPr>
            <a:r>
              <a:rPr dirty="0" sz="4800">
                <a:latin typeface="Carlito"/>
                <a:cs typeface="Carlito"/>
              </a:rPr>
              <a:t>*</a:t>
            </a:r>
            <a:endParaRPr sz="4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r>
              <a:rPr dirty="0" sz="4800">
                <a:latin typeface="Carlito"/>
                <a:cs typeface="Carlito"/>
              </a:rPr>
              <a:t>*</a:t>
            </a:r>
            <a:endParaRPr sz="4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945"/>
              </a:spcBef>
            </a:pPr>
            <a:r>
              <a:rPr dirty="0" sz="4800">
                <a:latin typeface="Carlito"/>
                <a:cs typeface="Carlito"/>
              </a:rPr>
              <a:t>*</a:t>
            </a:r>
            <a:endParaRPr sz="4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r>
              <a:rPr dirty="0" sz="4800">
                <a:latin typeface="Carlito"/>
                <a:cs typeface="Carlito"/>
              </a:rPr>
              <a:t>*</a:t>
            </a:r>
            <a:endParaRPr sz="48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220191" y="4858003"/>
            <a:ext cx="607060" cy="1939925"/>
          </a:xfrm>
          <a:prstGeom prst="rect">
            <a:avLst/>
          </a:prstGeom>
        </p:spPr>
        <p:txBody>
          <a:bodyPr wrap="square" lIns="0" tIns="2381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875"/>
              </a:spcBef>
            </a:pPr>
            <a:r>
              <a:rPr dirty="0" sz="4800" spc="-5">
                <a:latin typeface="Carlito"/>
                <a:cs typeface="Carlito"/>
              </a:rPr>
              <a:t>**</a:t>
            </a:r>
            <a:endParaRPr sz="4800">
              <a:latin typeface="Carlito"/>
              <a:cs typeface="Carlito"/>
            </a:endParaRPr>
          </a:p>
          <a:p>
            <a:pPr marL="151130">
              <a:lnSpc>
                <a:spcPct val="100000"/>
              </a:lnSpc>
              <a:spcBef>
                <a:spcPts val="1775"/>
              </a:spcBef>
            </a:pPr>
            <a:r>
              <a:rPr dirty="0" sz="4800">
                <a:latin typeface="Carlito"/>
                <a:cs typeface="Carlito"/>
              </a:rPr>
              <a:t>*</a:t>
            </a:r>
            <a:endParaRPr sz="48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765278" y="6887971"/>
            <a:ext cx="1517015" cy="252476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4800" spc="-5">
                <a:latin typeface="Carlito"/>
                <a:cs typeface="Carlito"/>
              </a:rPr>
              <a:t>**</a:t>
            </a:r>
            <a:endParaRPr sz="4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dirty="0" sz="4800" spc="-5">
                <a:latin typeface="Carlito"/>
                <a:cs typeface="Carlito"/>
              </a:rPr>
              <a:t>**</a:t>
            </a:r>
            <a:endParaRPr sz="4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1730"/>
              </a:spcBef>
            </a:pPr>
            <a:r>
              <a:rPr dirty="0" sz="4800" spc="-5">
                <a:latin typeface="Carlito"/>
                <a:cs typeface="Carlito"/>
              </a:rPr>
              <a:t>*****</a:t>
            </a:r>
            <a:endParaRPr sz="4800">
              <a:latin typeface="Carlito"/>
              <a:cs typeface="Carlito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1935968" y="521208"/>
            <a:ext cx="3200400" cy="905510"/>
            <a:chOff x="11935968" y="521208"/>
            <a:chExt cx="3200400" cy="905510"/>
          </a:xfrm>
        </p:grpSpPr>
        <p:sp>
          <p:nvSpPr>
            <p:cNvPr id="46" name="object 46"/>
            <p:cNvSpPr/>
            <p:nvPr/>
          </p:nvSpPr>
          <p:spPr>
            <a:xfrm>
              <a:off x="12006072" y="533400"/>
              <a:ext cx="3060191" cy="76809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1935968" y="521208"/>
              <a:ext cx="3200400" cy="90525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045162" y="584200"/>
              <a:ext cx="2956394" cy="66476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12045162" y="584200"/>
            <a:ext cx="2956560" cy="66484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605"/>
              </a:spcBef>
            </a:pPr>
            <a:r>
              <a:rPr dirty="0" sz="3000" spc="-5">
                <a:solidFill>
                  <a:srgbClr val="FFFFFF"/>
                </a:solidFill>
                <a:latin typeface="Carlito"/>
                <a:cs typeface="Carlito"/>
              </a:rPr>
              <a:t>Researcher</a:t>
            </a:r>
            <a:r>
              <a:rPr dirty="0" sz="30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Carlito"/>
                <a:cs typeface="Carlito"/>
              </a:rPr>
              <a:t>Input</a:t>
            </a:r>
            <a:endParaRPr sz="30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428232" y="524255"/>
            <a:ext cx="4438015" cy="905510"/>
            <a:chOff x="6428232" y="524255"/>
            <a:chExt cx="4438015" cy="905510"/>
          </a:xfrm>
        </p:grpSpPr>
        <p:sp>
          <p:nvSpPr>
            <p:cNvPr id="51" name="object 51"/>
            <p:cNvSpPr/>
            <p:nvPr/>
          </p:nvSpPr>
          <p:spPr>
            <a:xfrm>
              <a:off x="6428232" y="533399"/>
              <a:ext cx="4437888" cy="77114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668768" y="524255"/>
              <a:ext cx="1956816" cy="90525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468732" y="586206"/>
              <a:ext cx="4331373" cy="664768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6468732" y="586206"/>
            <a:ext cx="4331970" cy="66484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3000" spc="-5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3000">
              <a:latin typeface="Carlito"/>
              <a:cs typeface="Carlit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934455" y="1417319"/>
            <a:ext cx="1786255" cy="7891780"/>
            <a:chOff x="5934455" y="1417319"/>
            <a:chExt cx="1786255" cy="7891780"/>
          </a:xfrm>
        </p:grpSpPr>
        <p:sp>
          <p:nvSpPr>
            <p:cNvPr id="56" name="object 56"/>
            <p:cNvSpPr/>
            <p:nvPr/>
          </p:nvSpPr>
          <p:spPr>
            <a:xfrm>
              <a:off x="5934455" y="1417319"/>
              <a:ext cx="1786127" cy="789127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306311" y="4389119"/>
              <a:ext cx="923543" cy="158496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972873" y="1431442"/>
              <a:ext cx="1707489" cy="781095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567617" y="4629403"/>
            <a:ext cx="521970" cy="105156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Q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II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ME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741919" y="1417319"/>
            <a:ext cx="1786255" cy="7891780"/>
            <a:chOff x="7741919" y="1417319"/>
            <a:chExt cx="1786255" cy="7891780"/>
          </a:xfrm>
        </p:grpSpPr>
        <p:sp>
          <p:nvSpPr>
            <p:cNvPr id="61" name="object 61"/>
            <p:cNvSpPr/>
            <p:nvPr/>
          </p:nvSpPr>
          <p:spPr>
            <a:xfrm>
              <a:off x="7741919" y="1417319"/>
              <a:ext cx="1786127" cy="7891272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113775" y="4123943"/>
              <a:ext cx="923544" cy="211531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780667" y="1431442"/>
              <a:ext cx="1707502" cy="781095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8375418" y="4367276"/>
            <a:ext cx="521970" cy="157734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9549383" y="6790943"/>
            <a:ext cx="1786255" cy="2496820"/>
            <a:chOff x="9549383" y="6790943"/>
            <a:chExt cx="1786255" cy="2496820"/>
          </a:xfrm>
        </p:grpSpPr>
        <p:sp>
          <p:nvSpPr>
            <p:cNvPr id="66" name="object 66"/>
            <p:cNvSpPr/>
            <p:nvPr/>
          </p:nvSpPr>
          <p:spPr>
            <a:xfrm>
              <a:off x="9549383" y="6790943"/>
              <a:ext cx="1786127" cy="24963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9921239" y="6818375"/>
              <a:ext cx="926592" cy="208178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588474" y="6806094"/>
              <a:ext cx="1707489" cy="241639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10183218" y="7061707"/>
            <a:ext cx="521970" cy="154432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PhyloSeq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9549383" y="1435608"/>
            <a:ext cx="1786255" cy="5209540"/>
            <a:chOff x="9549383" y="1435608"/>
            <a:chExt cx="1786255" cy="5209540"/>
          </a:xfrm>
        </p:grpSpPr>
        <p:sp>
          <p:nvSpPr>
            <p:cNvPr id="71" name="object 71"/>
            <p:cNvSpPr/>
            <p:nvPr/>
          </p:nvSpPr>
          <p:spPr>
            <a:xfrm>
              <a:off x="9549383" y="1435608"/>
              <a:ext cx="1786127" cy="5209032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9921239" y="2764536"/>
              <a:ext cx="926592" cy="2185416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9588474" y="1448333"/>
              <a:ext cx="1707489" cy="5131015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0183218" y="3007867"/>
            <a:ext cx="521970" cy="164909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Dada2 /</a:t>
            </a:r>
            <a:r>
              <a:rPr dirty="0" sz="32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6760464" y="5297423"/>
            <a:ext cx="3746500" cy="2807335"/>
            <a:chOff x="6760464" y="5297423"/>
            <a:chExt cx="3746500" cy="2807335"/>
          </a:xfrm>
        </p:grpSpPr>
        <p:sp>
          <p:nvSpPr>
            <p:cNvPr id="76" name="object 76"/>
            <p:cNvSpPr/>
            <p:nvPr/>
          </p:nvSpPr>
          <p:spPr>
            <a:xfrm>
              <a:off x="6760464" y="5297423"/>
              <a:ext cx="3745991" cy="280720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826618" y="5336920"/>
              <a:ext cx="3615690" cy="2677795"/>
            </a:xfrm>
            <a:custGeom>
              <a:avLst/>
              <a:gdLst/>
              <a:ahLst/>
              <a:cxnLst/>
              <a:rect l="l" t="t" r="r" b="b"/>
              <a:pathLst>
                <a:path w="3615690" h="2677795">
                  <a:moveTo>
                    <a:pt x="0" y="0"/>
                  </a:moveTo>
                  <a:lnTo>
                    <a:pt x="3615602" y="2677371"/>
                  </a:lnTo>
                </a:path>
              </a:pathLst>
            </a:custGeom>
            <a:ln w="508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567928" y="5297423"/>
              <a:ext cx="1938527" cy="280720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634412" y="5336920"/>
              <a:ext cx="1807845" cy="2677795"/>
            </a:xfrm>
            <a:custGeom>
              <a:avLst/>
              <a:gdLst/>
              <a:ahLst/>
              <a:cxnLst/>
              <a:rect l="l" t="t" r="r" b="b"/>
              <a:pathLst>
                <a:path w="1807845" h="2677795">
                  <a:moveTo>
                    <a:pt x="0" y="0"/>
                  </a:moveTo>
                  <a:lnTo>
                    <a:pt x="1807801" y="2677371"/>
                  </a:lnTo>
                </a:path>
              </a:pathLst>
            </a:custGeom>
            <a:ln w="508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/>
          <p:cNvGrpSpPr/>
          <p:nvPr/>
        </p:nvGrpSpPr>
        <p:grpSpPr>
          <a:xfrm>
            <a:off x="1408175" y="6891528"/>
            <a:ext cx="579120" cy="668020"/>
            <a:chOff x="1408175" y="6891528"/>
            <a:chExt cx="579120" cy="668020"/>
          </a:xfrm>
        </p:grpSpPr>
        <p:sp>
          <p:nvSpPr>
            <p:cNvPr id="81" name="object 81"/>
            <p:cNvSpPr/>
            <p:nvPr/>
          </p:nvSpPr>
          <p:spPr>
            <a:xfrm>
              <a:off x="1408175" y="6891528"/>
              <a:ext cx="579119" cy="66751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448346" y="6904736"/>
              <a:ext cx="498411" cy="58855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3" name="object 83"/>
          <p:cNvGrpSpPr/>
          <p:nvPr/>
        </p:nvGrpSpPr>
        <p:grpSpPr>
          <a:xfrm>
            <a:off x="1408175" y="7638288"/>
            <a:ext cx="579120" cy="668020"/>
            <a:chOff x="1408175" y="7638288"/>
            <a:chExt cx="579120" cy="668020"/>
          </a:xfrm>
        </p:grpSpPr>
        <p:sp>
          <p:nvSpPr>
            <p:cNvPr id="84" name="object 84"/>
            <p:cNvSpPr/>
            <p:nvPr/>
          </p:nvSpPr>
          <p:spPr>
            <a:xfrm>
              <a:off x="1408175" y="7638288"/>
              <a:ext cx="579119" cy="66751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448346" y="7651775"/>
              <a:ext cx="498411" cy="588556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6" name="object 86"/>
          <p:cNvGrpSpPr/>
          <p:nvPr/>
        </p:nvGrpSpPr>
        <p:grpSpPr>
          <a:xfrm>
            <a:off x="1408175" y="8604504"/>
            <a:ext cx="579120" cy="668020"/>
            <a:chOff x="1408175" y="8604504"/>
            <a:chExt cx="579120" cy="668020"/>
          </a:xfrm>
        </p:grpSpPr>
        <p:sp>
          <p:nvSpPr>
            <p:cNvPr id="87" name="object 87"/>
            <p:cNvSpPr/>
            <p:nvPr/>
          </p:nvSpPr>
          <p:spPr>
            <a:xfrm>
              <a:off x="1408175" y="8604504"/>
              <a:ext cx="579119" cy="667512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448346" y="8617539"/>
              <a:ext cx="498411" cy="588552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9" name="object 89"/>
          <p:cNvGrpSpPr/>
          <p:nvPr/>
        </p:nvGrpSpPr>
        <p:grpSpPr>
          <a:xfrm>
            <a:off x="1408175" y="2161032"/>
            <a:ext cx="579120" cy="668020"/>
            <a:chOff x="1408175" y="2161032"/>
            <a:chExt cx="579120" cy="668020"/>
          </a:xfrm>
        </p:grpSpPr>
        <p:sp>
          <p:nvSpPr>
            <p:cNvPr id="90" name="object 90"/>
            <p:cNvSpPr/>
            <p:nvPr/>
          </p:nvSpPr>
          <p:spPr>
            <a:xfrm>
              <a:off x="1408175" y="2161032"/>
              <a:ext cx="579119" cy="667511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448346" y="2174481"/>
              <a:ext cx="498411" cy="58855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330" y="208164"/>
            <a:ext cx="6009005" cy="8921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650" spc="-185"/>
              <a:t>Sequence</a:t>
            </a:r>
            <a:r>
              <a:rPr dirty="0" sz="5650" spc="-475"/>
              <a:t> </a:t>
            </a:r>
            <a:r>
              <a:rPr dirty="0" sz="5650" spc="-235"/>
              <a:t>Clustering</a:t>
            </a:r>
            <a:endParaRPr sz="5650"/>
          </a:p>
        </p:txBody>
      </p:sp>
      <p:sp>
        <p:nvSpPr>
          <p:cNvPr id="3" name="object 3"/>
          <p:cNvSpPr/>
          <p:nvPr/>
        </p:nvSpPr>
        <p:spPr>
          <a:xfrm>
            <a:off x="3191217" y="3096945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20846" y="3450247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38816" y="2776753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92396" y="3803535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81016" y="3290150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45989" y="2953397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66670" y="2936849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66670" y="3257054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7266" y="2600109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90622" y="3643439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07983" y="4029824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81016" y="2390368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99278" y="2616657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5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7156704" y="2197607"/>
            <a:ext cx="4749165" cy="1789430"/>
            <a:chOff x="7156704" y="2197607"/>
            <a:chExt cx="4749165" cy="1789430"/>
          </a:xfrm>
        </p:grpSpPr>
        <p:sp>
          <p:nvSpPr>
            <p:cNvPr id="17" name="object 17"/>
            <p:cNvSpPr/>
            <p:nvPr/>
          </p:nvSpPr>
          <p:spPr>
            <a:xfrm>
              <a:off x="7156704" y="2197607"/>
              <a:ext cx="4748784" cy="1789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933944" y="2688335"/>
              <a:ext cx="2901696" cy="9235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96188" y="2211209"/>
              <a:ext cx="4670437" cy="17114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202866" y="2784348"/>
            <a:ext cx="23666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97%</a:t>
            </a:r>
            <a:r>
              <a:rPr dirty="0" sz="32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Similarity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730098" y="2206002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872466" y="2348445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014960" y="2490889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157327" y="2633319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299820" y="2775762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588747" y="2912592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731242" y="3055023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873608" y="3197466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016103" y="3339909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158469" y="3482340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300963" y="3624783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786994" y="3845458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929489" y="3987901"/>
            <a:ext cx="1693545" cy="0"/>
          </a:xfrm>
          <a:custGeom>
            <a:avLst/>
            <a:gdLst/>
            <a:ahLst/>
            <a:cxnLst/>
            <a:rect l="l" t="t" r="r" b="b"/>
            <a:pathLst>
              <a:path w="1693544" h="0">
                <a:moveTo>
                  <a:pt x="0" y="0"/>
                </a:moveTo>
                <a:lnTo>
                  <a:pt x="1693040" y="1"/>
                </a:lnTo>
              </a:path>
            </a:pathLst>
          </a:custGeom>
          <a:ln w="63500">
            <a:solidFill>
              <a:srgbClr val="ED7D3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4" name="object 34"/>
          <p:cNvGrpSpPr/>
          <p:nvPr/>
        </p:nvGrpSpPr>
        <p:grpSpPr>
          <a:xfrm>
            <a:off x="7244994" y="4751489"/>
            <a:ext cx="2743835" cy="3612515"/>
            <a:chOff x="7244994" y="4751489"/>
            <a:chExt cx="2743835" cy="3612515"/>
          </a:xfrm>
        </p:grpSpPr>
        <p:sp>
          <p:nvSpPr>
            <p:cNvPr id="35" name="object 35"/>
            <p:cNvSpPr/>
            <p:nvPr/>
          </p:nvSpPr>
          <p:spPr>
            <a:xfrm>
              <a:off x="7946808" y="4789589"/>
              <a:ext cx="1602740" cy="1602740"/>
            </a:xfrm>
            <a:custGeom>
              <a:avLst/>
              <a:gdLst/>
              <a:ahLst/>
              <a:cxnLst/>
              <a:rect l="l" t="t" r="r" b="b"/>
              <a:pathLst>
                <a:path w="1602740" h="1602739">
                  <a:moveTo>
                    <a:pt x="0" y="801329"/>
                  </a:moveTo>
                  <a:lnTo>
                    <a:pt x="1462" y="752514"/>
                  </a:lnTo>
                  <a:lnTo>
                    <a:pt x="5792" y="704473"/>
                  </a:lnTo>
                  <a:lnTo>
                    <a:pt x="12906" y="657289"/>
                  </a:lnTo>
                  <a:lnTo>
                    <a:pt x="22721" y="611046"/>
                  </a:lnTo>
                  <a:lnTo>
                    <a:pt x="35153" y="565828"/>
                  </a:lnTo>
                  <a:lnTo>
                    <a:pt x="50118" y="521719"/>
                  </a:lnTo>
                  <a:lnTo>
                    <a:pt x="67532" y="478803"/>
                  </a:lnTo>
                  <a:lnTo>
                    <a:pt x="87312" y="437162"/>
                  </a:lnTo>
                  <a:lnTo>
                    <a:pt x="109373" y="396883"/>
                  </a:lnTo>
                  <a:lnTo>
                    <a:pt x="133632" y="358047"/>
                  </a:lnTo>
                  <a:lnTo>
                    <a:pt x="160005" y="320739"/>
                  </a:lnTo>
                  <a:lnTo>
                    <a:pt x="188408" y="285042"/>
                  </a:lnTo>
                  <a:lnTo>
                    <a:pt x="218758" y="251042"/>
                  </a:lnTo>
                  <a:lnTo>
                    <a:pt x="250970" y="218820"/>
                  </a:lnTo>
                  <a:lnTo>
                    <a:pt x="284961" y="188462"/>
                  </a:lnTo>
                  <a:lnTo>
                    <a:pt x="320647" y="160051"/>
                  </a:lnTo>
                  <a:lnTo>
                    <a:pt x="357944" y="133670"/>
                  </a:lnTo>
                  <a:lnTo>
                    <a:pt x="396769" y="109404"/>
                  </a:lnTo>
                  <a:lnTo>
                    <a:pt x="437037" y="87337"/>
                  </a:lnTo>
                  <a:lnTo>
                    <a:pt x="478665" y="67552"/>
                  </a:lnTo>
                  <a:lnTo>
                    <a:pt x="521569" y="50133"/>
                  </a:lnTo>
                  <a:lnTo>
                    <a:pt x="565666" y="35163"/>
                  </a:lnTo>
                  <a:lnTo>
                    <a:pt x="610871" y="22728"/>
                  </a:lnTo>
                  <a:lnTo>
                    <a:pt x="657100" y="12910"/>
                  </a:lnTo>
                  <a:lnTo>
                    <a:pt x="704271" y="5793"/>
                  </a:lnTo>
                  <a:lnTo>
                    <a:pt x="752298" y="1462"/>
                  </a:lnTo>
                  <a:lnTo>
                    <a:pt x="801099" y="0"/>
                  </a:lnTo>
                  <a:lnTo>
                    <a:pt x="849900" y="1462"/>
                  </a:lnTo>
                  <a:lnTo>
                    <a:pt x="897928" y="5793"/>
                  </a:lnTo>
                  <a:lnTo>
                    <a:pt x="945099" y="12910"/>
                  </a:lnTo>
                  <a:lnTo>
                    <a:pt x="991329" y="22728"/>
                  </a:lnTo>
                  <a:lnTo>
                    <a:pt x="1036535" y="35163"/>
                  </a:lnTo>
                  <a:lnTo>
                    <a:pt x="1080631" y="50133"/>
                  </a:lnTo>
                  <a:lnTo>
                    <a:pt x="1123536" y="67552"/>
                  </a:lnTo>
                  <a:lnTo>
                    <a:pt x="1165164" y="87337"/>
                  </a:lnTo>
                  <a:lnTo>
                    <a:pt x="1205432" y="109404"/>
                  </a:lnTo>
                  <a:lnTo>
                    <a:pt x="1244257" y="133670"/>
                  </a:lnTo>
                  <a:lnTo>
                    <a:pt x="1281555" y="160051"/>
                  </a:lnTo>
                  <a:lnTo>
                    <a:pt x="1317241" y="188462"/>
                  </a:lnTo>
                  <a:lnTo>
                    <a:pt x="1351232" y="218820"/>
                  </a:lnTo>
                  <a:lnTo>
                    <a:pt x="1383444" y="251042"/>
                  </a:lnTo>
                  <a:lnTo>
                    <a:pt x="1413793" y="285042"/>
                  </a:lnTo>
                  <a:lnTo>
                    <a:pt x="1442196" y="320739"/>
                  </a:lnTo>
                  <a:lnTo>
                    <a:pt x="1468569" y="358047"/>
                  </a:lnTo>
                  <a:lnTo>
                    <a:pt x="1492828" y="396883"/>
                  </a:lnTo>
                  <a:lnTo>
                    <a:pt x="1514889" y="437162"/>
                  </a:lnTo>
                  <a:lnTo>
                    <a:pt x="1534668" y="478803"/>
                  </a:lnTo>
                  <a:lnTo>
                    <a:pt x="1552082" y="521719"/>
                  </a:lnTo>
                  <a:lnTo>
                    <a:pt x="1567047" y="565828"/>
                  </a:lnTo>
                  <a:lnTo>
                    <a:pt x="1579479" y="611046"/>
                  </a:lnTo>
                  <a:lnTo>
                    <a:pt x="1589294" y="657289"/>
                  </a:lnTo>
                  <a:lnTo>
                    <a:pt x="1596408" y="704473"/>
                  </a:lnTo>
                  <a:lnTo>
                    <a:pt x="1600738" y="752514"/>
                  </a:lnTo>
                  <a:lnTo>
                    <a:pt x="1602200" y="801329"/>
                  </a:lnTo>
                  <a:lnTo>
                    <a:pt x="1600738" y="850144"/>
                  </a:lnTo>
                  <a:lnTo>
                    <a:pt x="1596408" y="898185"/>
                  </a:lnTo>
                  <a:lnTo>
                    <a:pt x="1589294" y="945369"/>
                  </a:lnTo>
                  <a:lnTo>
                    <a:pt x="1579479" y="991612"/>
                  </a:lnTo>
                  <a:lnTo>
                    <a:pt x="1567047" y="1036830"/>
                  </a:lnTo>
                  <a:lnTo>
                    <a:pt x="1552082" y="1080939"/>
                  </a:lnTo>
                  <a:lnTo>
                    <a:pt x="1534668" y="1123855"/>
                  </a:lnTo>
                  <a:lnTo>
                    <a:pt x="1514889" y="1165495"/>
                  </a:lnTo>
                  <a:lnTo>
                    <a:pt x="1492828" y="1205775"/>
                  </a:lnTo>
                  <a:lnTo>
                    <a:pt x="1468569" y="1244611"/>
                  </a:lnTo>
                  <a:lnTo>
                    <a:pt x="1442196" y="1281919"/>
                  </a:lnTo>
                  <a:lnTo>
                    <a:pt x="1413793" y="1317616"/>
                  </a:lnTo>
                  <a:lnTo>
                    <a:pt x="1383444" y="1351617"/>
                  </a:lnTo>
                  <a:lnTo>
                    <a:pt x="1351232" y="1383838"/>
                  </a:lnTo>
                  <a:lnTo>
                    <a:pt x="1317241" y="1414197"/>
                  </a:lnTo>
                  <a:lnTo>
                    <a:pt x="1281555" y="1442608"/>
                  </a:lnTo>
                  <a:lnTo>
                    <a:pt x="1244257" y="1468989"/>
                  </a:lnTo>
                  <a:lnTo>
                    <a:pt x="1205432" y="1493255"/>
                  </a:lnTo>
                  <a:lnTo>
                    <a:pt x="1165164" y="1515322"/>
                  </a:lnTo>
                  <a:lnTo>
                    <a:pt x="1123536" y="1535108"/>
                  </a:lnTo>
                  <a:lnTo>
                    <a:pt x="1080631" y="1552527"/>
                  </a:lnTo>
                  <a:lnTo>
                    <a:pt x="1036535" y="1567496"/>
                  </a:lnTo>
                  <a:lnTo>
                    <a:pt x="991329" y="1579932"/>
                  </a:lnTo>
                  <a:lnTo>
                    <a:pt x="945099" y="1589750"/>
                  </a:lnTo>
                  <a:lnTo>
                    <a:pt x="897928" y="1596866"/>
                  </a:lnTo>
                  <a:lnTo>
                    <a:pt x="849900" y="1601198"/>
                  </a:lnTo>
                  <a:lnTo>
                    <a:pt x="801099" y="1602660"/>
                  </a:lnTo>
                  <a:lnTo>
                    <a:pt x="752298" y="1601198"/>
                  </a:lnTo>
                  <a:lnTo>
                    <a:pt x="704271" y="1596866"/>
                  </a:lnTo>
                  <a:lnTo>
                    <a:pt x="657100" y="1589750"/>
                  </a:lnTo>
                  <a:lnTo>
                    <a:pt x="610871" y="1579932"/>
                  </a:lnTo>
                  <a:lnTo>
                    <a:pt x="565666" y="1567496"/>
                  </a:lnTo>
                  <a:lnTo>
                    <a:pt x="521569" y="1552527"/>
                  </a:lnTo>
                  <a:lnTo>
                    <a:pt x="478665" y="1535108"/>
                  </a:lnTo>
                  <a:lnTo>
                    <a:pt x="437037" y="1515322"/>
                  </a:lnTo>
                  <a:lnTo>
                    <a:pt x="396769" y="1493255"/>
                  </a:lnTo>
                  <a:lnTo>
                    <a:pt x="357944" y="1468989"/>
                  </a:lnTo>
                  <a:lnTo>
                    <a:pt x="320647" y="1442608"/>
                  </a:lnTo>
                  <a:lnTo>
                    <a:pt x="284961" y="1414197"/>
                  </a:lnTo>
                  <a:lnTo>
                    <a:pt x="250970" y="1383838"/>
                  </a:lnTo>
                  <a:lnTo>
                    <a:pt x="218758" y="1351617"/>
                  </a:lnTo>
                  <a:lnTo>
                    <a:pt x="188408" y="1317616"/>
                  </a:lnTo>
                  <a:lnTo>
                    <a:pt x="160005" y="1281919"/>
                  </a:lnTo>
                  <a:lnTo>
                    <a:pt x="133632" y="1244611"/>
                  </a:lnTo>
                  <a:lnTo>
                    <a:pt x="109373" y="1205775"/>
                  </a:lnTo>
                  <a:lnTo>
                    <a:pt x="87312" y="1165495"/>
                  </a:lnTo>
                  <a:lnTo>
                    <a:pt x="67532" y="1123855"/>
                  </a:lnTo>
                  <a:lnTo>
                    <a:pt x="50118" y="1080939"/>
                  </a:lnTo>
                  <a:lnTo>
                    <a:pt x="35153" y="1036830"/>
                  </a:lnTo>
                  <a:lnTo>
                    <a:pt x="22721" y="991612"/>
                  </a:lnTo>
                  <a:lnTo>
                    <a:pt x="12906" y="945369"/>
                  </a:lnTo>
                  <a:lnTo>
                    <a:pt x="5792" y="898185"/>
                  </a:lnTo>
                  <a:lnTo>
                    <a:pt x="1462" y="850144"/>
                  </a:lnTo>
                  <a:lnTo>
                    <a:pt x="0" y="801329"/>
                  </a:lnTo>
                  <a:close/>
                </a:path>
              </a:pathLst>
            </a:custGeom>
            <a:ln w="762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820911" y="5407151"/>
              <a:ext cx="417575" cy="4175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861437" y="5421896"/>
              <a:ext cx="338455" cy="338455"/>
            </a:xfrm>
            <a:custGeom>
              <a:avLst/>
              <a:gdLst/>
              <a:ahLst/>
              <a:cxnLst/>
              <a:rect l="l" t="t" r="r" b="b"/>
              <a:pathLst>
                <a:path w="338454" h="338454">
                  <a:moveTo>
                    <a:pt x="169024" y="0"/>
                  </a:moveTo>
                  <a:lnTo>
                    <a:pt x="124092" y="6038"/>
                  </a:lnTo>
                  <a:lnTo>
                    <a:pt x="83716" y="23077"/>
                  </a:lnTo>
                  <a:lnTo>
                    <a:pt x="49507" y="49507"/>
                  </a:lnTo>
                  <a:lnTo>
                    <a:pt x="23077" y="83716"/>
                  </a:lnTo>
                  <a:lnTo>
                    <a:pt x="6038" y="124092"/>
                  </a:lnTo>
                  <a:lnTo>
                    <a:pt x="0" y="169024"/>
                  </a:lnTo>
                  <a:lnTo>
                    <a:pt x="6038" y="213955"/>
                  </a:lnTo>
                  <a:lnTo>
                    <a:pt x="23077" y="254328"/>
                  </a:lnTo>
                  <a:lnTo>
                    <a:pt x="49507" y="288534"/>
                  </a:lnTo>
                  <a:lnTo>
                    <a:pt x="83716" y="314961"/>
                  </a:lnTo>
                  <a:lnTo>
                    <a:pt x="124092" y="331998"/>
                  </a:lnTo>
                  <a:lnTo>
                    <a:pt x="169024" y="338035"/>
                  </a:lnTo>
                  <a:lnTo>
                    <a:pt x="213955" y="331998"/>
                  </a:lnTo>
                  <a:lnTo>
                    <a:pt x="254328" y="314961"/>
                  </a:lnTo>
                  <a:lnTo>
                    <a:pt x="288534" y="288534"/>
                  </a:lnTo>
                  <a:lnTo>
                    <a:pt x="314961" y="254328"/>
                  </a:lnTo>
                  <a:lnTo>
                    <a:pt x="331998" y="213955"/>
                  </a:lnTo>
                  <a:lnTo>
                    <a:pt x="338035" y="169024"/>
                  </a:lnTo>
                  <a:lnTo>
                    <a:pt x="331998" y="124092"/>
                  </a:lnTo>
                  <a:lnTo>
                    <a:pt x="314961" y="83716"/>
                  </a:lnTo>
                  <a:lnTo>
                    <a:pt x="288534" y="49507"/>
                  </a:lnTo>
                  <a:lnTo>
                    <a:pt x="254328" y="23077"/>
                  </a:lnTo>
                  <a:lnTo>
                    <a:pt x="213955" y="6038"/>
                  </a:lnTo>
                  <a:lnTo>
                    <a:pt x="1690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232647" y="5141975"/>
              <a:ext cx="417575" cy="4175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272289" y="5156365"/>
              <a:ext cx="338020" cy="3380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955023" y="6912863"/>
              <a:ext cx="417575" cy="4175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994215" y="6926630"/>
              <a:ext cx="338023" cy="33802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528559" y="7168895"/>
              <a:ext cx="441959" cy="4419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568734" y="7221669"/>
              <a:ext cx="338020" cy="33803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424671" y="7074407"/>
              <a:ext cx="417575" cy="41757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465007" y="7089838"/>
              <a:ext cx="338023" cy="33802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820911" y="7577327"/>
              <a:ext cx="417575" cy="4175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861441" y="7592352"/>
              <a:ext cx="338024" cy="33802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328445" y="6457518"/>
              <a:ext cx="1602740" cy="1602740"/>
            </a:xfrm>
            <a:custGeom>
              <a:avLst/>
              <a:gdLst/>
              <a:ahLst/>
              <a:cxnLst/>
              <a:rect l="l" t="t" r="r" b="b"/>
              <a:pathLst>
                <a:path w="1602740" h="1602740">
                  <a:moveTo>
                    <a:pt x="0" y="801329"/>
                  </a:moveTo>
                  <a:lnTo>
                    <a:pt x="1462" y="752514"/>
                  </a:lnTo>
                  <a:lnTo>
                    <a:pt x="5792" y="704473"/>
                  </a:lnTo>
                  <a:lnTo>
                    <a:pt x="12906" y="657289"/>
                  </a:lnTo>
                  <a:lnTo>
                    <a:pt x="22721" y="611046"/>
                  </a:lnTo>
                  <a:lnTo>
                    <a:pt x="35153" y="565828"/>
                  </a:lnTo>
                  <a:lnTo>
                    <a:pt x="50118" y="521719"/>
                  </a:lnTo>
                  <a:lnTo>
                    <a:pt x="67532" y="478803"/>
                  </a:lnTo>
                  <a:lnTo>
                    <a:pt x="87312" y="437162"/>
                  </a:lnTo>
                  <a:lnTo>
                    <a:pt x="109373" y="396883"/>
                  </a:lnTo>
                  <a:lnTo>
                    <a:pt x="133632" y="358047"/>
                  </a:lnTo>
                  <a:lnTo>
                    <a:pt x="160005" y="320739"/>
                  </a:lnTo>
                  <a:lnTo>
                    <a:pt x="188408" y="285042"/>
                  </a:lnTo>
                  <a:lnTo>
                    <a:pt x="218758" y="251042"/>
                  </a:lnTo>
                  <a:lnTo>
                    <a:pt x="250970" y="218820"/>
                  </a:lnTo>
                  <a:lnTo>
                    <a:pt x="284961" y="188462"/>
                  </a:lnTo>
                  <a:lnTo>
                    <a:pt x="320647" y="160051"/>
                  </a:lnTo>
                  <a:lnTo>
                    <a:pt x="357944" y="133670"/>
                  </a:lnTo>
                  <a:lnTo>
                    <a:pt x="396769" y="109404"/>
                  </a:lnTo>
                  <a:lnTo>
                    <a:pt x="437037" y="87337"/>
                  </a:lnTo>
                  <a:lnTo>
                    <a:pt x="478665" y="67552"/>
                  </a:lnTo>
                  <a:lnTo>
                    <a:pt x="521569" y="50133"/>
                  </a:lnTo>
                  <a:lnTo>
                    <a:pt x="565666" y="35163"/>
                  </a:lnTo>
                  <a:lnTo>
                    <a:pt x="610871" y="22728"/>
                  </a:lnTo>
                  <a:lnTo>
                    <a:pt x="657100" y="12910"/>
                  </a:lnTo>
                  <a:lnTo>
                    <a:pt x="704271" y="5793"/>
                  </a:lnTo>
                  <a:lnTo>
                    <a:pt x="752298" y="1462"/>
                  </a:lnTo>
                  <a:lnTo>
                    <a:pt x="801099" y="0"/>
                  </a:lnTo>
                  <a:lnTo>
                    <a:pt x="849899" y="1462"/>
                  </a:lnTo>
                  <a:lnTo>
                    <a:pt x="897926" y="5793"/>
                  </a:lnTo>
                  <a:lnTo>
                    <a:pt x="945097" y="12910"/>
                  </a:lnTo>
                  <a:lnTo>
                    <a:pt x="991326" y="22728"/>
                  </a:lnTo>
                  <a:lnTo>
                    <a:pt x="1036531" y="35163"/>
                  </a:lnTo>
                  <a:lnTo>
                    <a:pt x="1080627" y="50133"/>
                  </a:lnTo>
                  <a:lnTo>
                    <a:pt x="1123531" y="67552"/>
                  </a:lnTo>
                  <a:lnTo>
                    <a:pt x="1165160" y="87337"/>
                  </a:lnTo>
                  <a:lnTo>
                    <a:pt x="1205428" y="109404"/>
                  </a:lnTo>
                  <a:lnTo>
                    <a:pt x="1244253" y="133670"/>
                  </a:lnTo>
                  <a:lnTo>
                    <a:pt x="1281550" y="160051"/>
                  </a:lnTo>
                  <a:lnTo>
                    <a:pt x="1317236" y="188462"/>
                  </a:lnTo>
                  <a:lnTo>
                    <a:pt x="1351228" y="218820"/>
                  </a:lnTo>
                  <a:lnTo>
                    <a:pt x="1383440" y="251042"/>
                  </a:lnTo>
                  <a:lnTo>
                    <a:pt x="1413790" y="285042"/>
                  </a:lnTo>
                  <a:lnTo>
                    <a:pt x="1442193" y="320739"/>
                  </a:lnTo>
                  <a:lnTo>
                    <a:pt x="1468566" y="358047"/>
                  </a:lnTo>
                  <a:lnTo>
                    <a:pt x="1492825" y="396883"/>
                  </a:lnTo>
                  <a:lnTo>
                    <a:pt x="1514887" y="437162"/>
                  </a:lnTo>
                  <a:lnTo>
                    <a:pt x="1534667" y="478803"/>
                  </a:lnTo>
                  <a:lnTo>
                    <a:pt x="1552081" y="521719"/>
                  </a:lnTo>
                  <a:lnTo>
                    <a:pt x="1567046" y="565828"/>
                  </a:lnTo>
                  <a:lnTo>
                    <a:pt x="1579478" y="611046"/>
                  </a:lnTo>
                  <a:lnTo>
                    <a:pt x="1589293" y="657289"/>
                  </a:lnTo>
                  <a:lnTo>
                    <a:pt x="1596408" y="704473"/>
                  </a:lnTo>
                  <a:lnTo>
                    <a:pt x="1600738" y="752514"/>
                  </a:lnTo>
                  <a:lnTo>
                    <a:pt x="1602200" y="801329"/>
                  </a:lnTo>
                  <a:lnTo>
                    <a:pt x="1600738" y="850144"/>
                  </a:lnTo>
                  <a:lnTo>
                    <a:pt x="1596408" y="898185"/>
                  </a:lnTo>
                  <a:lnTo>
                    <a:pt x="1589293" y="945369"/>
                  </a:lnTo>
                  <a:lnTo>
                    <a:pt x="1579478" y="991612"/>
                  </a:lnTo>
                  <a:lnTo>
                    <a:pt x="1567046" y="1036830"/>
                  </a:lnTo>
                  <a:lnTo>
                    <a:pt x="1552081" y="1080939"/>
                  </a:lnTo>
                  <a:lnTo>
                    <a:pt x="1534667" y="1123855"/>
                  </a:lnTo>
                  <a:lnTo>
                    <a:pt x="1514887" y="1165495"/>
                  </a:lnTo>
                  <a:lnTo>
                    <a:pt x="1492825" y="1205775"/>
                  </a:lnTo>
                  <a:lnTo>
                    <a:pt x="1468566" y="1244611"/>
                  </a:lnTo>
                  <a:lnTo>
                    <a:pt x="1442193" y="1281919"/>
                  </a:lnTo>
                  <a:lnTo>
                    <a:pt x="1413790" y="1317616"/>
                  </a:lnTo>
                  <a:lnTo>
                    <a:pt x="1383440" y="1351617"/>
                  </a:lnTo>
                  <a:lnTo>
                    <a:pt x="1351228" y="1383838"/>
                  </a:lnTo>
                  <a:lnTo>
                    <a:pt x="1317236" y="1414197"/>
                  </a:lnTo>
                  <a:lnTo>
                    <a:pt x="1281550" y="1442608"/>
                  </a:lnTo>
                  <a:lnTo>
                    <a:pt x="1244253" y="1468989"/>
                  </a:lnTo>
                  <a:lnTo>
                    <a:pt x="1205428" y="1493255"/>
                  </a:lnTo>
                  <a:lnTo>
                    <a:pt x="1165160" y="1515322"/>
                  </a:lnTo>
                  <a:lnTo>
                    <a:pt x="1123531" y="1535108"/>
                  </a:lnTo>
                  <a:lnTo>
                    <a:pt x="1080627" y="1552527"/>
                  </a:lnTo>
                  <a:lnTo>
                    <a:pt x="1036531" y="1567496"/>
                  </a:lnTo>
                  <a:lnTo>
                    <a:pt x="991326" y="1579932"/>
                  </a:lnTo>
                  <a:lnTo>
                    <a:pt x="945097" y="1589750"/>
                  </a:lnTo>
                  <a:lnTo>
                    <a:pt x="897926" y="1596866"/>
                  </a:lnTo>
                  <a:lnTo>
                    <a:pt x="849899" y="1601198"/>
                  </a:lnTo>
                  <a:lnTo>
                    <a:pt x="801099" y="1602660"/>
                  </a:lnTo>
                  <a:lnTo>
                    <a:pt x="752298" y="1601198"/>
                  </a:lnTo>
                  <a:lnTo>
                    <a:pt x="704271" y="1596866"/>
                  </a:lnTo>
                  <a:lnTo>
                    <a:pt x="657100" y="1589750"/>
                  </a:lnTo>
                  <a:lnTo>
                    <a:pt x="610871" y="1579932"/>
                  </a:lnTo>
                  <a:lnTo>
                    <a:pt x="565666" y="1567496"/>
                  </a:lnTo>
                  <a:lnTo>
                    <a:pt x="521569" y="1552527"/>
                  </a:lnTo>
                  <a:lnTo>
                    <a:pt x="478665" y="1535108"/>
                  </a:lnTo>
                  <a:lnTo>
                    <a:pt x="437037" y="1515322"/>
                  </a:lnTo>
                  <a:lnTo>
                    <a:pt x="396769" y="1493255"/>
                  </a:lnTo>
                  <a:lnTo>
                    <a:pt x="357944" y="1468989"/>
                  </a:lnTo>
                  <a:lnTo>
                    <a:pt x="320647" y="1442608"/>
                  </a:lnTo>
                  <a:lnTo>
                    <a:pt x="284961" y="1414197"/>
                  </a:lnTo>
                  <a:lnTo>
                    <a:pt x="250970" y="1383838"/>
                  </a:lnTo>
                  <a:lnTo>
                    <a:pt x="218758" y="1351617"/>
                  </a:lnTo>
                  <a:lnTo>
                    <a:pt x="188408" y="1317616"/>
                  </a:lnTo>
                  <a:lnTo>
                    <a:pt x="160005" y="1281919"/>
                  </a:lnTo>
                  <a:lnTo>
                    <a:pt x="133632" y="1244611"/>
                  </a:lnTo>
                  <a:lnTo>
                    <a:pt x="109373" y="1205775"/>
                  </a:lnTo>
                  <a:lnTo>
                    <a:pt x="87312" y="1165495"/>
                  </a:lnTo>
                  <a:lnTo>
                    <a:pt x="67532" y="1123855"/>
                  </a:lnTo>
                  <a:lnTo>
                    <a:pt x="50118" y="1080939"/>
                  </a:lnTo>
                  <a:lnTo>
                    <a:pt x="35153" y="1036830"/>
                  </a:lnTo>
                  <a:lnTo>
                    <a:pt x="22721" y="991612"/>
                  </a:lnTo>
                  <a:lnTo>
                    <a:pt x="12906" y="945369"/>
                  </a:lnTo>
                  <a:lnTo>
                    <a:pt x="5792" y="898185"/>
                  </a:lnTo>
                  <a:lnTo>
                    <a:pt x="1462" y="850144"/>
                  </a:lnTo>
                  <a:lnTo>
                    <a:pt x="0" y="801329"/>
                  </a:lnTo>
                  <a:close/>
                </a:path>
              </a:pathLst>
            </a:custGeom>
            <a:ln w="762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348306" y="6723062"/>
              <a:ext cx="1602740" cy="1602740"/>
            </a:xfrm>
            <a:custGeom>
              <a:avLst/>
              <a:gdLst/>
              <a:ahLst/>
              <a:cxnLst/>
              <a:rect l="l" t="t" r="r" b="b"/>
              <a:pathLst>
                <a:path w="1602740" h="1602740">
                  <a:moveTo>
                    <a:pt x="0" y="801329"/>
                  </a:moveTo>
                  <a:lnTo>
                    <a:pt x="1462" y="752514"/>
                  </a:lnTo>
                  <a:lnTo>
                    <a:pt x="5792" y="704473"/>
                  </a:lnTo>
                  <a:lnTo>
                    <a:pt x="12906" y="657289"/>
                  </a:lnTo>
                  <a:lnTo>
                    <a:pt x="22721" y="611046"/>
                  </a:lnTo>
                  <a:lnTo>
                    <a:pt x="35153" y="565828"/>
                  </a:lnTo>
                  <a:lnTo>
                    <a:pt x="50118" y="521719"/>
                  </a:lnTo>
                  <a:lnTo>
                    <a:pt x="67532" y="478803"/>
                  </a:lnTo>
                  <a:lnTo>
                    <a:pt x="87312" y="437162"/>
                  </a:lnTo>
                  <a:lnTo>
                    <a:pt x="109373" y="396883"/>
                  </a:lnTo>
                  <a:lnTo>
                    <a:pt x="133632" y="358047"/>
                  </a:lnTo>
                  <a:lnTo>
                    <a:pt x="160005" y="320739"/>
                  </a:lnTo>
                  <a:lnTo>
                    <a:pt x="188408" y="285042"/>
                  </a:lnTo>
                  <a:lnTo>
                    <a:pt x="218758" y="251042"/>
                  </a:lnTo>
                  <a:lnTo>
                    <a:pt x="250970" y="218820"/>
                  </a:lnTo>
                  <a:lnTo>
                    <a:pt x="284961" y="188462"/>
                  </a:lnTo>
                  <a:lnTo>
                    <a:pt x="320647" y="160051"/>
                  </a:lnTo>
                  <a:lnTo>
                    <a:pt x="357944" y="133670"/>
                  </a:lnTo>
                  <a:lnTo>
                    <a:pt x="396769" y="109404"/>
                  </a:lnTo>
                  <a:lnTo>
                    <a:pt x="437037" y="87337"/>
                  </a:lnTo>
                  <a:lnTo>
                    <a:pt x="478665" y="67552"/>
                  </a:lnTo>
                  <a:lnTo>
                    <a:pt x="521569" y="50133"/>
                  </a:lnTo>
                  <a:lnTo>
                    <a:pt x="565666" y="35163"/>
                  </a:lnTo>
                  <a:lnTo>
                    <a:pt x="610871" y="22728"/>
                  </a:lnTo>
                  <a:lnTo>
                    <a:pt x="657100" y="12910"/>
                  </a:lnTo>
                  <a:lnTo>
                    <a:pt x="704271" y="5793"/>
                  </a:lnTo>
                  <a:lnTo>
                    <a:pt x="752298" y="1462"/>
                  </a:lnTo>
                  <a:lnTo>
                    <a:pt x="801099" y="0"/>
                  </a:lnTo>
                  <a:lnTo>
                    <a:pt x="849899" y="1462"/>
                  </a:lnTo>
                  <a:lnTo>
                    <a:pt x="897926" y="5793"/>
                  </a:lnTo>
                  <a:lnTo>
                    <a:pt x="945097" y="12910"/>
                  </a:lnTo>
                  <a:lnTo>
                    <a:pt x="991326" y="22728"/>
                  </a:lnTo>
                  <a:lnTo>
                    <a:pt x="1036531" y="35163"/>
                  </a:lnTo>
                  <a:lnTo>
                    <a:pt x="1080627" y="50133"/>
                  </a:lnTo>
                  <a:lnTo>
                    <a:pt x="1123531" y="67552"/>
                  </a:lnTo>
                  <a:lnTo>
                    <a:pt x="1165160" y="87337"/>
                  </a:lnTo>
                  <a:lnTo>
                    <a:pt x="1205428" y="109404"/>
                  </a:lnTo>
                  <a:lnTo>
                    <a:pt x="1244253" y="133670"/>
                  </a:lnTo>
                  <a:lnTo>
                    <a:pt x="1281550" y="160051"/>
                  </a:lnTo>
                  <a:lnTo>
                    <a:pt x="1317236" y="188462"/>
                  </a:lnTo>
                  <a:lnTo>
                    <a:pt x="1351228" y="218820"/>
                  </a:lnTo>
                  <a:lnTo>
                    <a:pt x="1383440" y="251042"/>
                  </a:lnTo>
                  <a:lnTo>
                    <a:pt x="1413790" y="285042"/>
                  </a:lnTo>
                  <a:lnTo>
                    <a:pt x="1442193" y="320739"/>
                  </a:lnTo>
                  <a:lnTo>
                    <a:pt x="1468566" y="358047"/>
                  </a:lnTo>
                  <a:lnTo>
                    <a:pt x="1492825" y="396883"/>
                  </a:lnTo>
                  <a:lnTo>
                    <a:pt x="1514887" y="437162"/>
                  </a:lnTo>
                  <a:lnTo>
                    <a:pt x="1534667" y="478803"/>
                  </a:lnTo>
                  <a:lnTo>
                    <a:pt x="1552081" y="521719"/>
                  </a:lnTo>
                  <a:lnTo>
                    <a:pt x="1567046" y="565828"/>
                  </a:lnTo>
                  <a:lnTo>
                    <a:pt x="1579478" y="611046"/>
                  </a:lnTo>
                  <a:lnTo>
                    <a:pt x="1589293" y="657289"/>
                  </a:lnTo>
                  <a:lnTo>
                    <a:pt x="1596408" y="704473"/>
                  </a:lnTo>
                  <a:lnTo>
                    <a:pt x="1600738" y="752514"/>
                  </a:lnTo>
                  <a:lnTo>
                    <a:pt x="1602200" y="801329"/>
                  </a:lnTo>
                  <a:lnTo>
                    <a:pt x="1600738" y="850144"/>
                  </a:lnTo>
                  <a:lnTo>
                    <a:pt x="1596408" y="898185"/>
                  </a:lnTo>
                  <a:lnTo>
                    <a:pt x="1589293" y="945369"/>
                  </a:lnTo>
                  <a:lnTo>
                    <a:pt x="1579478" y="991612"/>
                  </a:lnTo>
                  <a:lnTo>
                    <a:pt x="1567046" y="1036830"/>
                  </a:lnTo>
                  <a:lnTo>
                    <a:pt x="1552081" y="1080939"/>
                  </a:lnTo>
                  <a:lnTo>
                    <a:pt x="1534667" y="1123855"/>
                  </a:lnTo>
                  <a:lnTo>
                    <a:pt x="1514887" y="1165495"/>
                  </a:lnTo>
                  <a:lnTo>
                    <a:pt x="1492825" y="1205775"/>
                  </a:lnTo>
                  <a:lnTo>
                    <a:pt x="1468566" y="1244611"/>
                  </a:lnTo>
                  <a:lnTo>
                    <a:pt x="1442193" y="1281919"/>
                  </a:lnTo>
                  <a:lnTo>
                    <a:pt x="1413790" y="1317616"/>
                  </a:lnTo>
                  <a:lnTo>
                    <a:pt x="1383440" y="1351617"/>
                  </a:lnTo>
                  <a:lnTo>
                    <a:pt x="1351228" y="1383838"/>
                  </a:lnTo>
                  <a:lnTo>
                    <a:pt x="1317236" y="1414197"/>
                  </a:lnTo>
                  <a:lnTo>
                    <a:pt x="1281550" y="1442608"/>
                  </a:lnTo>
                  <a:lnTo>
                    <a:pt x="1244253" y="1468989"/>
                  </a:lnTo>
                  <a:lnTo>
                    <a:pt x="1205428" y="1493255"/>
                  </a:lnTo>
                  <a:lnTo>
                    <a:pt x="1165160" y="1515322"/>
                  </a:lnTo>
                  <a:lnTo>
                    <a:pt x="1123531" y="1535108"/>
                  </a:lnTo>
                  <a:lnTo>
                    <a:pt x="1080627" y="1552527"/>
                  </a:lnTo>
                  <a:lnTo>
                    <a:pt x="1036531" y="1567496"/>
                  </a:lnTo>
                  <a:lnTo>
                    <a:pt x="991326" y="1579932"/>
                  </a:lnTo>
                  <a:lnTo>
                    <a:pt x="945097" y="1589750"/>
                  </a:lnTo>
                  <a:lnTo>
                    <a:pt x="897926" y="1596866"/>
                  </a:lnTo>
                  <a:lnTo>
                    <a:pt x="849899" y="1601198"/>
                  </a:lnTo>
                  <a:lnTo>
                    <a:pt x="801099" y="1602660"/>
                  </a:lnTo>
                  <a:lnTo>
                    <a:pt x="752298" y="1601198"/>
                  </a:lnTo>
                  <a:lnTo>
                    <a:pt x="704271" y="1596866"/>
                  </a:lnTo>
                  <a:lnTo>
                    <a:pt x="657100" y="1589750"/>
                  </a:lnTo>
                  <a:lnTo>
                    <a:pt x="610871" y="1579932"/>
                  </a:lnTo>
                  <a:lnTo>
                    <a:pt x="565666" y="1567496"/>
                  </a:lnTo>
                  <a:lnTo>
                    <a:pt x="521569" y="1552527"/>
                  </a:lnTo>
                  <a:lnTo>
                    <a:pt x="478665" y="1535108"/>
                  </a:lnTo>
                  <a:lnTo>
                    <a:pt x="437037" y="1515322"/>
                  </a:lnTo>
                  <a:lnTo>
                    <a:pt x="396769" y="1493255"/>
                  </a:lnTo>
                  <a:lnTo>
                    <a:pt x="357944" y="1468989"/>
                  </a:lnTo>
                  <a:lnTo>
                    <a:pt x="320647" y="1442608"/>
                  </a:lnTo>
                  <a:lnTo>
                    <a:pt x="284961" y="1414197"/>
                  </a:lnTo>
                  <a:lnTo>
                    <a:pt x="250970" y="1383838"/>
                  </a:lnTo>
                  <a:lnTo>
                    <a:pt x="218758" y="1351617"/>
                  </a:lnTo>
                  <a:lnTo>
                    <a:pt x="188408" y="1317616"/>
                  </a:lnTo>
                  <a:lnTo>
                    <a:pt x="160005" y="1281919"/>
                  </a:lnTo>
                  <a:lnTo>
                    <a:pt x="133632" y="1244611"/>
                  </a:lnTo>
                  <a:lnTo>
                    <a:pt x="109373" y="1205775"/>
                  </a:lnTo>
                  <a:lnTo>
                    <a:pt x="87312" y="1165495"/>
                  </a:lnTo>
                  <a:lnTo>
                    <a:pt x="67532" y="1123855"/>
                  </a:lnTo>
                  <a:lnTo>
                    <a:pt x="50118" y="1080939"/>
                  </a:lnTo>
                  <a:lnTo>
                    <a:pt x="35153" y="1036830"/>
                  </a:lnTo>
                  <a:lnTo>
                    <a:pt x="22721" y="991612"/>
                  </a:lnTo>
                  <a:lnTo>
                    <a:pt x="12906" y="945369"/>
                  </a:lnTo>
                  <a:lnTo>
                    <a:pt x="5792" y="898185"/>
                  </a:lnTo>
                  <a:lnTo>
                    <a:pt x="1462" y="850144"/>
                  </a:lnTo>
                  <a:lnTo>
                    <a:pt x="0" y="801329"/>
                  </a:lnTo>
                  <a:close/>
                </a:path>
              </a:pathLst>
            </a:custGeom>
            <a:ln w="762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921751" y="6513575"/>
              <a:ext cx="417575" cy="4175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960529" y="6529251"/>
              <a:ext cx="338020" cy="3380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320783" y="7208519"/>
              <a:ext cx="417575" cy="41757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360128" y="7221669"/>
              <a:ext cx="338023" cy="33803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9320783" y="7696200"/>
              <a:ext cx="417575" cy="4175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9360128" y="7710365"/>
              <a:ext cx="338023" cy="33803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244994" y="5081904"/>
              <a:ext cx="2557780" cy="2334260"/>
            </a:xfrm>
            <a:custGeom>
              <a:avLst/>
              <a:gdLst/>
              <a:ahLst/>
              <a:cxnLst/>
              <a:rect l="l" t="t" r="r" b="b"/>
              <a:pathLst>
                <a:path w="2557779" h="2334259">
                  <a:moveTo>
                    <a:pt x="1194231" y="251193"/>
                  </a:moveTo>
                  <a:lnTo>
                    <a:pt x="1093000" y="173202"/>
                  </a:lnTo>
                  <a:lnTo>
                    <a:pt x="1085697" y="210591"/>
                  </a:lnTo>
                  <a:lnTo>
                    <a:pt x="7302" y="0"/>
                  </a:lnTo>
                  <a:lnTo>
                    <a:pt x="0" y="37388"/>
                  </a:lnTo>
                  <a:lnTo>
                    <a:pt x="1078395" y="247992"/>
                  </a:lnTo>
                  <a:lnTo>
                    <a:pt x="1071092" y="285381"/>
                  </a:lnTo>
                  <a:lnTo>
                    <a:pt x="1192618" y="251637"/>
                  </a:lnTo>
                  <a:lnTo>
                    <a:pt x="1194231" y="251193"/>
                  </a:lnTo>
                  <a:close/>
                </a:path>
                <a:path w="2557779" h="2334259">
                  <a:moveTo>
                    <a:pt x="2557424" y="1259738"/>
                  </a:moveTo>
                  <a:lnTo>
                    <a:pt x="2543289" y="1249146"/>
                  </a:lnTo>
                  <a:lnTo>
                    <a:pt x="2546146" y="1246289"/>
                  </a:lnTo>
                  <a:lnTo>
                    <a:pt x="1869808" y="569950"/>
                  </a:lnTo>
                  <a:lnTo>
                    <a:pt x="1883283" y="556475"/>
                  </a:lnTo>
                  <a:lnTo>
                    <a:pt x="1896745" y="543013"/>
                  </a:lnTo>
                  <a:lnTo>
                    <a:pt x="1775510" y="502602"/>
                  </a:lnTo>
                  <a:lnTo>
                    <a:pt x="1815922" y="623836"/>
                  </a:lnTo>
                  <a:lnTo>
                    <a:pt x="1842858" y="596900"/>
                  </a:lnTo>
                  <a:lnTo>
                    <a:pt x="2508034" y="1262087"/>
                  </a:lnTo>
                  <a:lnTo>
                    <a:pt x="2505405" y="1265580"/>
                  </a:lnTo>
                  <a:lnTo>
                    <a:pt x="593267" y="2264041"/>
                  </a:lnTo>
                  <a:lnTo>
                    <a:pt x="575640" y="2230272"/>
                  </a:lnTo>
                  <a:lnTo>
                    <a:pt x="500773" y="2333828"/>
                  </a:lnTo>
                  <a:lnTo>
                    <a:pt x="628548" y="2331580"/>
                  </a:lnTo>
                  <a:lnTo>
                    <a:pt x="615518" y="2306637"/>
                  </a:lnTo>
                  <a:lnTo>
                    <a:pt x="610908" y="2297823"/>
                  </a:lnTo>
                  <a:lnTo>
                    <a:pt x="2452382" y="1336230"/>
                  </a:lnTo>
                  <a:lnTo>
                    <a:pt x="1987461" y="1955761"/>
                  </a:lnTo>
                  <a:lnTo>
                    <a:pt x="1956993" y="1932889"/>
                  </a:lnTo>
                  <a:lnTo>
                    <a:pt x="1934095" y="2058619"/>
                  </a:lnTo>
                  <a:lnTo>
                    <a:pt x="2048408" y="2001494"/>
                  </a:lnTo>
                  <a:lnTo>
                    <a:pt x="2038235" y="1993861"/>
                  </a:lnTo>
                  <a:lnTo>
                    <a:pt x="2017928" y="1978634"/>
                  </a:lnTo>
                  <a:lnTo>
                    <a:pt x="2530716" y="1295336"/>
                  </a:lnTo>
                  <a:lnTo>
                    <a:pt x="2545702" y="1287500"/>
                  </a:lnTo>
                  <a:lnTo>
                    <a:pt x="2541955" y="1280350"/>
                  </a:lnTo>
                  <a:lnTo>
                    <a:pt x="2557424" y="12597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9912274" y="6048757"/>
            <a:ext cx="375157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rlito"/>
                <a:cs typeface="Carlito"/>
              </a:rPr>
              <a:t>OTU’s </a:t>
            </a:r>
            <a:r>
              <a:rPr dirty="0" sz="3200" spc="-5">
                <a:latin typeface="Carlito"/>
                <a:cs typeface="Carlito"/>
              </a:rPr>
              <a:t>are </a:t>
            </a:r>
            <a:r>
              <a:rPr dirty="0" sz="3200">
                <a:latin typeface="Carlito"/>
                <a:cs typeface="Carlito"/>
              </a:rPr>
              <a:t>3%</a:t>
            </a:r>
            <a:r>
              <a:rPr dirty="0" sz="3200" spc="-60">
                <a:latin typeface="Carlito"/>
                <a:cs typeface="Carlito"/>
              </a:rPr>
              <a:t> </a:t>
            </a:r>
            <a:r>
              <a:rPr dirty="0" sz="3200" spc="-5">
                <a:latin typeface="Carlito"/>
                <a:cs typeface="Carlito"/>
              </a:rPr>
              <a:t>different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341852" y="4777741"/>
            <a:ext cx="37941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Carlito"/>
                <a:cs typeface="Carlito"/>
              </a:rPr>
              <a:t>&gt; 97% </a:t>
            </a:r>
            <a:r>
              <a:rPr dirty="0" sz="3200" spc="-5">
                <a:latin typeface="Carlito"/>
                <a:cs typeface="Carlito"/>
              </a:rPr>
              <a:t>identical </a:t>
            </a:r>
            <a:r>
              <a:rPr dirty="0" sz="3200">
                <a:latin typeface="Carlito"/>
                <a:cs typeface="Carlito"/>
              </a:rPr>
              <a:t>to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OTU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16929" y="8560309"/>
            <a:ext cx="18878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latin typeface="Carlito"/>
                <a:cs typeface="Carlito"/>
              </a:rPr>
              <a:t>A</a:t>
            </a:r>
            <a:r>
              <a:rPr dirty="0" sz="3200" spc="5">
                <a:latin typeface="Carlito"/>
                <a:cs typeface="Carlito"/>
              </a:rPr>
              <a:t>mb</a:t>
            </a:r>
            <a:r>
              <a:rPr dirty="0" sz="3200">
                <a:latin typeface="Carlito"/>
                <a:cs typeface="Carlito"/>
              </a:rPr>
              <a:t>i</a:t>
            </a:r>
            <a:r>
              <a:rPr dirty="0" sz="3200" spc="5">
                <a:latin typeface="Carlito"/>
                <a:cs typeface="Carlito"/>
              </a:rPr>
              <a:t>gu</a:t>
            </a:r>
            <a:r>
              <a:rPr dirty="0" sz="3200" spc="-5">
                <a:latin typeface="Carlito"/>
                <a:cs typeface="Carlito"/>
              </a:rPr>
              <a:t>o</a:t>
            </a:r>
            <a:r>
              <a:rPr dirty="0" sz="3200" spc="5">
                <a:latin typeface="Carlito"/>
                <a:cs typeface="Carlito"/>
              </a:rPr>
              <a:t>u</a:t>
            </a:r>
            <a:r>
              <a:rPr dirty="0" sz="3200">
                <a:latin typeface="Carlito"/>
                <a:cs typeface="Carlito"/>
              </a:rPr>
              <a:t>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725841" y="7230529"/>
            <a:ext cx="947419" cy="1391920"/>
          </a:xfrm>
          <a:custGeom>
            <a:avLst/>
            <a:gdLst/>
            <a:ahLst/>
            <a:cxnLst/>
            <a:rect l="l" t="t" r="r" b="b"/>
            <a:pathLst>
              <a:path w="947420" h="1391920">
                <a:moveTo>
                  <a:pt x="867240" y="84132"/>
                </a:moveTo>
                <a:lnTo>
                  <a:pt x="0" y="1370594"/>
                </a:lnTo>
                <a:lnTo>
                  <a:pt x="31584" y="1391890"/>
                </a:lnTo>
                <a:lnTo>
                  <a:pt x="898838" y="105429"/>
                </a:lnTo>
                <a:lnTo>
                  <a:pt x="867240" y="84132"/>
                </a:lnTo>
                <a:close/>
              </a:path>
              <a:path w="947420" h="1391920">
                <a:moveTo>
                  <a:pt x="938033" y="68338"/>
                </a:moveTo>
                <a:lnTo>
                  <a:pt x="877887" y="68338"/>
                </a:lnTo>
                <a:lnTo>
                  <a:pt x="909485" y="89636"/>
                </a:lnTo>
                <a:lnTo>
                  <a:pt x="898838" y="105429"/>
                </a:lnTo>
                <a:lnTo>
                  <a:pt x="930427" y="126720"/>
                </a:lnTo>
                <a:lnTo>
                  <a:pt x="938033" y="68338"/>
                </a:lnTo>
                <a:close/>
              </a:path>
              <a:path w="947420" h="1391920">
                <a:moveTo>
                  <a:pt x="877887" y="68338"/>
                </a:moveTo>
                <a:lnTo>
                  <a:pt x="867240" y="84132"/>
                </a:lnTo>
                <a:lnTo>
                  <a:pt x="898838" y="105429"/>
                </a:lnTo>
                <a:lnTo>
                  <a:pt x="909485" y="89636"/>
                </a:lnTo>
                <a:lnTo>
                  <a:pt x="877887" y="68338"/>
                </a:lnTo>
                <a:close/>
              </a:path>
              <a:path w="947420" h="1391920">
                <a:moveTo>
                  <a:pt x="946937" y="0"/>
                </a:moveTo>
                <a:lnTo>
                  <a:pt x="835647" y="62839"/>
                </a:lnTo>
                <a:lnTo>
                  <a:pt x="867240" y="84132"/>
                </a:lnTo>
                <a:lnTo>
                  <a:pt x="877887" y="68338"/>
                </a:lnTo>
                <a:lnTo>
                  <a:pt x="938033" y="68338"/>
                </a:lnTo>
                <a:lnTo>
                  <a:pt x="946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3597636" y="6795516"/>
            <a:ext cx="3170555" cy="2458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5155" indent="-592455">
              <a:lnSpc>
                <a:spcPts val="3829"/>
              </a:lnSpc>
              <a:spcBef>
                <a:spcPts val="100"/>
              </a:spcBef>
              <a:buSzPct val="75000"/>
              <a:buFont typeface="Arial"/>
              <a:buChar char="-"/>
              <a:tabLst>
                <a:tab pos="604520" algn="l"/>
                <a:tab pos="605155" algn="l"/>
              </a:tabLst>
            </a:pPr>
            <a:r>
              <a:rPr dirty="0" sz="3200" spc="-5" b="1">
                <a:latin typeface="Arial"/>
                <a:cs typeface="Arial"/>
              </a:rPr>
              <a:t>UCLUST</a:t>
            </a:r>
            <a:endParaRPr sz="3200">
              <a:latin typeface="Arial"/>
              <a:cs typeface="Arial"/>
            </a:endParaRPr>
          </a:p>
          <a:p>
            <a:pPr marL="605155" indent="-592455">
              <a:lnSpc>
                <a:spcPts val="3804"/>
              </a:lnSpc>
              <a:buSzPct val="75000"/>
              <a:buFont typeface="Arial"/>
              <a:buChar char="-"/>
              <a:tabLst>
                <a:tab pos="604520" algn="l"/>
                <a:tab pos="605155" algn="l"/>
              </a:tabLst>
            </a:pPr>
            <a:r>
              <a:rPr dirty="0" sz="3200" b="1">
                <a:latin typeface="Arial"/>
                <a:cs typeface="Arial"/>
              </a:rPr>
              <a:t>UPARSE</a:t>
            </a:r>
            <a:endParaRPr sz="3200">
              <a:latin typeface="Arial"/>
              <a:cs typeface="Arial"/>
            </a:endParaRPr>
          </a:p>
          <a:p>
            <a:pPr marL="605155" indent="-592455">
              <a:lnSpc>
                <a:spcPts val="3815"/>
              </a:lnSpc>
              <a:buSzPct val="75000"/>
              <a:buFont typeface="Arial"/>
              <a:buChar char="-"/>
              <a:tabLst>
                <a:tab pos="604520" algn="l"/>
                <a:tab pos="605155" algn="l"/>
              </a:tabLst>
            </a:pPr>
            <a:r>
              <a:rPr dirty="0" sz="3200" b="1">
                <a:latin typeface="Arial"/>
                <a:cs typeface="Arial"/>
              </a:rPr>
              <a:t>SWARM</a:t>
            </a:r>
            <a:endParaRPr sz="3200">
              <a:latin typeface="Arial"/>
              <a:cs typeface="Arial"/>
            </a:endParaRPr>
          </a:p>
          <a:p>
            <a:pPr marL="605155" indent="-592455">
              <a:lnSpc>
                <a:spcPts val="3829"/>
              </a:lnSpc>
              <a:spcBef>
                <a:spcPts val="45"/>
              </a:spcBef>
              <a:buSzPct val="75000"/>
              <a:buFont typeface="Arial"/>
              <a:buChar char="-"/>
              <a:tabLst>
                <a:tab pos="604520" algn="l"/>
                <a:tab pos="605155" algn="l"/>
              </a:tabLst>
            </a:pPr>
            <a:r>
              <a:rPr dirty="0" sz="3200" spc="-5" b="1">
                <a:latin typeface="Arial"/>
                <a:cs typeface="Arial"/>
              </a:rPr>
              <a:t>SUMACLUST</a:t>
            </a:r>
            <a:endParaRPr sz="3200">
              <a:latin typeface="Arial"/>
              <a:cs typeface="Arial"/>
            </a:endParaRPr>
          </a:p>
          <a:p>
            <a:pPr marL="605155" indent="-592455">
              <a:lnSpc>
                <a:spcPts val="3829"/>
              </a:lnSpc>
              <a:buSzPct val="75000"/>
              <a:buFont typeface="Arial"/>
              <a:buChar char="-"/>
              <a:tabLst>
                <a:tab pos="604520" algn="l"/>
                <a:tab pos="605155" algn="l"/>
              </a:tabLst>
            </a:pPr>
            <a:r>
              <a:rPr dirty="0" sz="3200" spc="-5" b="1" i="1">
                <a:latin typeface="Arial"/>
                <a:cs typeface="Arial"/>
              </a:rPr>
              <a:t>OTHERS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659646" y="1546860"/>
            <a:ext cx="32480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20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16S </a:t>
            </a:r>
            <a:r>
              <a:rPr dirty="0" u="heavy" sz="3200" spc="-5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RNA</a:t>
            </a:r>
            <a:r>
              <a:rPr dirty="0" u="heavy" sz="3200" spc="-8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320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Amplicons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2075604" y="1546860"/>
            <a:ext cx="300228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20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Amplicon</a:t>
            </a:r>
            <a:r>
              <a:rPr dirty="0" u="heavy" sz="3200" spc="-5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3200" spc="-5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Clusters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7762" y="343800"/>
            <a:ext cx="12908280" cy="8324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300" spc="-254"/>
              <a:t>Recognized </a:t>
            </a:r>
            <a:r>
              <a:rPr dirty="0" sz="5300" spc="-210"/>
              <a:t>Problems </a:t>
            </a:r>
            <a:r>
              <a:rPr dirty="0" sz="5300" spc="-240"/>
              <a:t>with </a:t>
            </a:r>
            <a:r>
              <a:rPr dirty="0" sz="5300" spc="-200"/>
              <a:t>Sequence</a:t>
            </a:r>
            <a:r>
              <a:rPr dirty="0" sz="5300" spc="-894"/>
              <a:t> </a:t>
            </a:r>
            <a:r>
              <a:rPr dirty="0" sz="5300" spc="-235"/>
              <a:t>Clustering</a:t>
            </a:r>
            <a:endParaRPr sz="5300"/>
          </a:p>
        </p:txBody>
      </p:sp>
      <p:sp>
        <p:nvSpPr>
          <p:cNvPr id="3" name="object 3"/>
          <p:cNvSpPr txBox="1"/>
          <p:nvPr/>
        </p:nvSpPr>
        <p:spPr>
          <a:xfrm>
            <a:off x="760571" y="1657604"/>
            <a:ext cx="14288769" cy="7139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6080" indent="-3733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5445" algn="l"/>
                <a:tab pos="386080" algn="l"/>
              </a:tabLst>
            </a:pPr>
            <a:r>
              <a:rPr dirty="0" sz="3600" spc="-5" b="1">
                <a:latin typeface="Arial"/>
                <a:cs typeface="Arial"/>
              </a:rPr>
              <a:t>False-positives: </a:t>
            </a:r>
            <a:r>
              <a:rPr dirty="0" sz="3600">
                <a:latin typeface="Carlito"/>
                <a:cs typeface="Carlito"/>
              </a:rPr>
              <a:t>1,000s of </a:t>
            </a:r>
            <a:r>
              <a:rPr dirty="0" sz="3600" spc="-25">
                <a:latin typeface="Carlito"/>
                <a:cs typeface="Carlito"/>
              </a:rPr>
              <a:t>OTUs </a:t>
            </a:r>
            <a:r>
              <a:rPr dirty="0" sz="3600" spc="-5">
                <a:latin typeface="Carlito"/>
                <a:cs typeface="Carlito"/>
              </a:rPr>
              <a:t>when only </a:t>
            </a:r>
            <a:r>
              <a:rPr dirty="0" sz="3600">
                <a:latin typeface="Carlito"/>
                <a:cs typeface="Carlito"/>
              </a:rPr>
              <a:t>10s of </a:t>
            </a:r>
            <a:r>
              <a:rPr dirty="0" sz="3600" spc="-5">
                <a:latin typeface="Carlito"/>
                <a:cs typeface="Carlito"/>
              </a:rPr>
              <a:t>sequences </a:t>
            </a:r>
            <a:r>
              <a:rPr dirty="0" sz="3600" spc="-20">
                <a:latin typeface="Carlito"/>
                <a:cs typeface="Carlito"/>
              </a:rPr>
              <a:t>are</a:t>
            </a:r>
            <a:r>
              <a:rPr dirty="0" sz="3600" spc="-160">
                <a:latin typeface="Carlito"/>
                <a:cs typeface="Carlito"/>
              </a:rPr>
              <a:t> </a:t>
            </a:r>
            <a:r>
              <a:rPr dirty="0" sz="3600" spc="-20">
                <a:latin typeface="Carlito"/>
                <a:cs typeface="Carlito"/>
              </a:rPr>
              <a:t>present</a:t>
            </a:r>
            <a:endParaRPr sz="3600">
              <a:latin typeface="Carlito"/>
              <a:cs typeface="Carlito"/>
            </a:endParaRPr>
          </a:p>
          <a:p>
            <a:pPr lvl="1" marL="759460" indent="-374015">
              <a:lnSpc>
                <a:spcPct val="100000"/>
              </a:lnSpc>
              <a:spcBef>
                <a:spcPts val="3095"/>
              </a:spcBef>
              <a:buFont typeface="Arial"/>
              <a:buChar char="•"/>
              <a:tabLst>
                <a:tab pos="758825" algn="l"/>
                <a:tab pos="759460" algn="l"/>
              </a:tabLst>
            </a:pPr>
            <a:r>
              <a:rPr dirty="0" sz="3600" spc="-5">
                <a:latin typeface="Carlito"/>
                <a:cs typeface="Carlito"/>
              </a:rPr>
              <a:t>Due </a:t>
            </a:r>
            <a:r>
              <a:rPr dirty="0" sz="3600" spc="-25">
                <a:latin typeface="Carlito"/>
                <a:cs typeface="Carlito"/>
              </a:rPr>
              <a:t>to </a:t>
            </a:r>
            <a:r>
              <a:rPr dirty="0" sz="3600" spc="-15">
                <a:latin typeface="Carlito"/>
                <a:cs typeface="Carlito"/>
              </a:rPr>
              <a:t>clustering artifact </a:t>
            </a:r>
            <a:r>
              <a:rPr dirty="0" sz="3600">
                <a:latin typeface="Carlito"/>
                <a:cs typeface="Carlito"/>
              </a:rPr>
              <a:t>/ </a:t>
            </a:r>
            <a:r>
              <a:rPr dirty="0" sz="3600" spc="-15">
                <a:latin typeface="Carlito"/>
                <a:cs typeface="Carlito"/>
              </a:rPr>
              <a:t>noisy</a:t>
            </a:r>
            <a:r>
              <a:rPr dirty="0" sz="3600" spc="20">
                <a:latin typeface="Carlito"/>
                <a:cs typeface="Carlito"/>
              </a:rPr>
              <a:t> </a:t>
            </a:r>
            <a:r>
              <a:rPr dirty="0" sz="3600" spc="-5">
                <a:latin typeface="Carlito"/>
                <a:cs typeface="Carlito"/>
              </a:rPr>
              <a:t>sequences</a:t>
            </a:r>
            <a:endParaRPr sz="3600">
              <a:latin typeface="Carlito"/>
              <a:cs typeface="Carlito"/>
            </a:endParaRPr>
          </a:p>
          <a:p>
            <a:pPr lvl="2" marL="1132205" indent="-374015">
              <a:lnSpc>
                <a:spcPct val="100000"/>
              </a:lnSpc>
              <a:spcBef>
                <a:spcPts val="3070"/>
              </a:spcBef>
              <a:buFont typeface="Arial"/>
              <a:buChar char="•"/>
              <a:tabLst>
                <a:tab pos="1132205" algn="l"/>
                <a:tab pos="1132840" algn="l"/>
              </a:tabLst>
            </a:pPr>
            <a:r>
              <a:rPr dirty="0" sz="3600" spc="-15">
                <a:latin typeface="Carlito"/>
                <a:cs typeface="Carlito"/>
              </a:rPr>
              <a:t>Inflates </a:t>
            </a:r>
            <a:r>
              <a:rPr dirty="0" sz="3600" spc="-5">
                <a:latin typeface="Carlito"/>
                <a:cs typeface="Carlito"/>
              </a:rPr>
              <a:t>richness (# </a:t>
            </a:r>
            <a:r>
              <a:rPr dirty="0" sz="3600">
                <a:latin typeface="Carlito"/>
                <a:cs typeface="Carlito"/>
              </a:rPr>
              <a:t>of</a:t>
            </a:r>
            <a:r>
              <a:rPr dirty="0" sz="3600" spc="5">
                <a:latin typeface="Carlito"/>
                <a:cs typeface="Carlito"/>
              </a:rPr>
              <a:t> </a:t>
            </a:r>
            <a:r>
              <a:rPr dirty="0" sz="3600">
                <a:latin typeface="Carlito"/>
                <a:cs typeface="Carlito"/>
              </a:rPr>
              <a:t>species)</a:t>
            </a:r>
            <a:endParaRPr sz="3600">
              <a:latin typeface="Carlito"/>
              <a:cs typeface="Carlito"/>
            </a:endParaRPr>
          </a:p>
          <a:p>
            <a:pPr lvl="2" marL="1132205" indent="-374015">
              <a:lnSpc>
                <a:spcPct val="100000"/>
              </a:lnSpc>
              <a:spcBef>
                <a:spcPts val="3075"/>
              </a:spcBef>
              <a:buFont typeface="Arial"/>
              <a:buChar char="•"/>
              <a:tabLst>
                <a:tab pos="1132205" algn="l"/>
                <a:tab pos="1132840" algn="l"/>
              </a:tabLst>
            </a:pPr>
            <a:r>
              <a:rPr dirty="0" sz="3600" spc="-15">
                <a:latin typeface="Carlito"/>
                <a:cs typeface="Carlito"/>
              </a:rPr>
              <a:t>Sparse </a:t>
            </a:r>
            <a:r>
              <a:rPr dirty="0" sz="3600" spc="-10">
                <a:latin typeface="Carlito"/>
                <a:cs typeface="Carlito"/>
              </a:rPr>
              <a:t>matrices</a:t>
            </a:r>
            <a:endParaRPr sz="3600">
              <a:latin typeface="Carlito"/>
              <a:cs typeface="Carlito"/>
            </a:endParaRPr>
          </a:p>
          <a:p>
            <a:pPr marL="386080" indent="-373380">
              <a:lnSpc>
                <a:spcPct val="100000"/>
              </a:lnSpc>
              <a:spcBef>
                <a:spcPts val="3095"/>
              </a:spcBef>
              <a:buFont typeface="Arial"/>
              <a:buChar char="•"/>
              <a:tabLst>
                <a:tab pos="385445" algn="l"/>
                <a:tab pos="386080" algn="l"/>
              </a:tabLst>
            </a:pPr>
            <a:r>
              <a:rPr dirty="0" sz="3600" spc="-5" b="1">
                <a:latin typeface="Arial"/>
                <a:cs typeface="Arial"/>
              </a:rPr>
              <a:t>Poor taxonomic resolution </a:t>
            </a:r>
            <a:r>
              <a:rPr dirty="0" sz="3600" spc="-10">
                <a:latin typeface="Carlito"/>
                <a:cs typeface="Carlito"/>
              </a:rPr>
              <a:t>defined </a:t>
            </a:r>
            <a:r>
              <a:rPr dirty="0" sz="3600" spc="-15">
                <a:latin typeface="Carlito"/>
                <a:cs typeface="Carlito"/>
              </a:rPr>
              <a:t>by arbitrary </a:t>
            </a:r>
            <a:r>
              <a:rPr dirty="0" sz="3600" spc="-20">
                <a:latin typeface="Carlito"/>
                <a:cs typeface="Carlito"/>
              </a:rPr>
              <a:t>radius </a:t>
            </a:r>
            <a:r>
              <a:rPr dirty="0" sz="3600" spc="5">
                <a:latin typeface="Carlito"/>
                <a:cs typeface="Carlito"/>
              </a:rPr>
              <a:t>(e.g.</a:t>
            </a:r>
            <a:r>
              <a:rPr dirty="0" sz="3600" spc="-135">
                <a:latin typeface="Carlito"/>
                <a:cs typeface="Carlito"/>
              </a:rPr>
              <a:t> </a:t>
            </a:r>
            <a:r>
              <a:rPr dirty="0" sz="3600">
                <a:latin typeface="Carlito"/>
                <a:cs typeface="Carlito"/>
              </a:rPr>
              <a:t>97%)</a:t>
            </a:r>
            <a:endParaRPr sz="3600">
              <a:latin typeface="Carlito"/>
              <a:cs typeface="Carlito"/>
            </a:endParaRPr>
          </a:p>
          <a:p>
            <a:pPr marL="386080" indent="-373380">
              <a:lnSpc>
                <a:spcPct val="100000"/>
              </a:lnSpc>
              <a:spcBef>
                <a:spcPts val="3070"/>
              </a:spcBef>
              <a:buFont typeface="Arial"/>
              <a:buChar char="•"/>
              <a:tabLst>
                <a:tab pos="385445" algn="l"/>
                <a:tab pos="386080" algn="l"/>
              </a:tabLst>
            </a:pPr>
            <a:r>
              <a:rPr dirty="0" sz="3600" b="1">
                <a:latin typeface="Arial"/>
                <a:cs typeface="Arial"/>
              </a:rPr>
              <a:t>Increased financial </a:t>
            </a:r>
            <a:r>
              <a:rPr dirty="0" sz="3600" spc="-5" b="1">
                <a:latin typeface="Arial"/>
                <a:cs typeface="Arial"/>
              </a:rPr>
              <a:t>cost: </a:t>
            </a:r>
            <a:r>
              <a:rPr dirty="0" sz="3600" spc="-5">
                <a:latin typeface="Carlito"/>
                <a:cs typeface="Carlito"/>
              </a:rPr>
              <a:t>poor </a:t>
            </a:r>
            <a:r>
              <a:rPr dirty="0" sz="3600" spc="-25">
                <a:latin typeface="Carlito"/>
                <a:cs typeface="Carlito"/>
              </a:rPr>
              <a:t>data</a:t>
            </a:r>
            <a:r>
              <a:rPr dirty="0" sz="3600" spc="-225">
                <a:latin typeface="Carlito"/>
                <a:cs typeface="Carlito"/>
              </a:rPr>
              <a:t> </a:t>
            </a:r>
            <a:r>
              <a:rPr dirty="0" sz="3600" spc="-15">
                <a:latin typeface="Carlito"/>
                <a:cs typeface="Carlito"/>
              </a:rPr>
              <a:t>efficiency</a:t>
            </a:r>
            <a:endParaRPr sz="3600">
              <a:latin typeface="Carlito"/>
              <a:cs typeface="Carlito"/>
            </a:endParaRPr>
          </a:p>
          <a:p>
            <a:pPr marL="386080" indent="-373380">
              <a:lnSpc>
                <a:spcPct val="100000"/>
              </a:lnSpc>
              <a:spcBef>
                <a:spcPts val="2975"/>
              </a:spcBef>
              <a:buFont typeface="Arial"/>
              <a:buChar char="•"/>
              <a:tabLst>
                <a:tab pos="385445" algn="l"/>
                <a:tab pos="386080" algn="l"/>
              </a:tabLst>
            </a:pPr>
            <a:r>
              <a:rPr dirty="0" sz="3600" b="1">
                <a:latin typeface="Arial"/>
                <a:cs typeface="Arial"/>
              </a:rPr>
              <a:t>Increased </a:t>
            </a:r>
            <a:r>
              <a:rPr dirty="0" sz="3600" spc="-5" b="1">
                <a:latin typeface="Arial"/>
                <a:cs typeface="Arial"/>
              </a:rPr>
              <a:t>computational cost: </a:t>
            </a:r>
            <a:r>
              <a:rPr dirty="0" sz="3600" spc="-15">
                <a:latin typeface="Carlito"/>
                <a:cs typeface="Carlito"/>
              </a:rPr>
              <a:t>Clustering </a:t>
            </a:r>
            <a:r>
              <a:rPr dirty="0" sz="3600" spc="-5">
                <a:latin typeface="Carlito"/>
                <a:cs typeface="Carlito"/>
              </a:rPr>
              <a:t>is</a:t>
            </a:r>
            <a:r>
              <a:rPr dirty="0" sz="3600" spc="-180">
                <a:latin typeface="Carlito"/>
                <a:cs typeface="Carlito"/>
              </a:rPr>
              <a:t> </a:t>
            </a:r>
            <a:r>
              <a:rPr dirty="0" sz="3600" spc="-20">
                <a:latin typeface="Carlito"/>
                <a:cs typeface="Carlito"/>
              </a:rPr>
              <a:t>quadratic</a:t>
            </a:r>
            <a:endParaRPr sz="3600">
              <a:latin typeface="Carlito"/>
              <a:cs typeface="Carlito"/>
            </a:endParaRPr>
          </a:p>
          <a:p>
            <a:pPr marL="386080" indent="-373380">
              <a:lnSpc>
                <a:spcPct val="100000"/>
              </a:lnSpc>
              <a:spcBef>
                <a:spcPts val="3075"/>
              </a:spcBef>
              <a:buFont typeface="Arial"/>
              <a:buChar char="•"/>
              <a:tabLst>
                <a:tab pos="385445" algn="l"/>
                <a:tab pos="386080" algn="l"/>
              </a:tabLst>
            </a:pPr>
            <a:r>
              <a:rPr dirty="0" sz="3600" spc="-5" b="1">
                <a:latin typeface="Arial"/>
                <a:cs typeface="Arial"/>
              </a:rPr>
              <a:t>Unstable: </a:t>
            </a:r>
            <a:r>
              <a:rPr dirty="0" sz="3600" spc="-10">
                <a:latin typeface="Carlito"/>
                <a:cs typeface="Carlito"/>
              </a:rPr>
              <a:t>Sequence </a:t>
            </a:r>
            <a:r>
              <a:rPr dirty="0" sz="3600" spc="-5">
                <a:latin typeface="Carlito"/>
                <a:cs typeface="Carlito"/>
              </a:rPr>
              <a:t>and </a:t>
            </a:r>
            <a:r>
              <a:rPr dirty="0" sz="3600" spc="-15">
                <a:latin typeface="Carlito"/>
                <a:cs typeface="Carlito"/>
              </a:rPr>
              <a:t>count frequently </a:t>
            </a:r>
            <a:r>
              <a:rPr dirty="0" sz="3600" spc="-10">
                <a:latin typeface="Carlito"/>
                <a:cs typeface="Carlito"/>
              </a:rPr>
              <a:t>depend </a:t>
            </a:r>
            <a:r>
              <a:rPr dirty="0" sz="3600">
                <a:latin typeface="Carlito"/>
                <a:cs typeface="Carlito"/>
              </a:rPr>
              <a:t>on </a:t>
            </a:r>
            <a:r>
              <a:rPr dirty="0" sz="3600" spc="-5">
                <a:latin typeface="Carlito"/>
                <a:cs typeface="Carlito"/>
              </a:rPr>
              <a:t>input</a:t>
            </a:r>
            <a:r>
              <a:rPr dirty="0" sz="3600" spc="-200">
                <a:latin typeface="Carlito"/>
                <a:cs typeface="Carlito"/>
              </a:rPr>
              <a:t> </a:t>
            </a:r>
            <a:r>
              <a:rPr dirty="0" sz="3600" spc="-15">
                <a:latin typeface="Carlito"/>
                <a:cs typeface="Carlito"/>
              </a:rPr>
              <a:t>order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67286" y="461147"/>
            <a:ext cx="5781675" cy="8921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650" spc="-270"/>
              <a:t>There </a:t>
            </a:r>
            <a:r>
              <a:rPr dirty="0" sz="5650" spc="-195"/>
              <a:t>is </a:t>
            </a:r>
            <a:r>
              <a:rPr dirty="0" sz="5650" spc="-110"/>
              <a:t>some</a:t>
            </a:r>
            <a:r>
              <a:rPr dirty="0" sz="5650" spc="-850"/>
              <a:t> </a:t>
            </a:r>
            <a:r>
              <a:rPr dirty="0" sz="5650" spc="-125"/>
              <a:t>hope</a:t>
            </a:r>
            <a:endParaRPr sz="5650"/>
          </a:p>
        </p:txBody>
      </p:sp>
      <p:sp>
        <p:nvSpPr>
          <p:cNvPr id="3" name="object 3"/>
          <p:cNvSpPr/>
          <p:nvPr/>
        </p:nvSpPr>
        <p:spPr>
          <a:xfrm>
            <a:off x="2193467" y="1791995"/>
            <a:ext cx="11644833" cy="7578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01004" y="7870442"/>
            <a:ext cx="23641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Arial"/>
                <a:cs typeface="Arial"/>
              </a:rPr>
              <a:t>64</a:t>
            </a:r>
            <a:r>
              <a:rPr dirty="0" sz="2800" spc="-6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sequences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40623" y="3014472"/>
            <a:ext cx="3596640" cy="923925"/>
            <a:chOff x="8040623" y="3014472"/>
            <a:chExt cx="3596640" cy="923925"/>
          </a:xfrm>
        </p:grpSpPr>
        <p:sp>
          <p:nvSpPr>
            <p:cNvPr id="6" name="object 6"/>
            <p:cNvSpPr/>
            <p:nvPr/>
          </p:nvSpPr>
          <p:spPr>
            <a:xfrm>
              <a:off x="8199119" y="3066288"/>
              <a:ext cx="3279648" cy="707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040623" y="3014472"/>
              <a:ext cx="3596639" cy="9235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237740" y="3079215"/>
              <a:ext cx="3201733" cy="6292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237740" y="3079215"/>
            <a:ext cx="3202305" cy="62928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345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11,112</a:t>
            </a:r>
            <a:r>
              <a:rPr dirty="0" sz="32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citations!!!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6615" y="38939"/>
            <a:ext cx="3780154" cy="11912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650" spc="-325"/>
              <a:t>R</a:t>
            </a:r>
            <a:r>
              <a:rPr dirty="0" sz="7650" spc="-365"/>
              <a:t>a</a:t>
            </a:r>
            <a:r>
              <a:rPr dirty="0" sz="7650" spc="-459"/>
              <a:t>t</a:t>
            </a:r>
            <a:r>
              <a:rPr dirty="0" sz="7650" spc="-440"/>
              <a:t>i</a:t>
            </a:r>
            <a:r>
              <a:rPr dirty="0" sz="7650" spc="-65"/>
              <a:t>o</a:t>
            </a:r>
            <a:r>
              <a:rPr dirty="0" sz="7650" spc="-75"/>
              <a:t>n</a:t>
            </a:r>
            <a:r>
              <a:rPr dirty="0" sz="7650" spc="-545"/>
              <a:t>a</a:t>
            </a:r>
            <a:r>
              <a:rPr dirty="0" sz="7650" spc="-300"/>
              <a:t>l</a:t>
            </a:r>
            <a:r>
              <a:rPr dirty="0" sz="7650" spc="-320"/>
              <a:t>e</a:t>
            </a:r>
            <a:endParaRPr sz="7650"/>
          </a:p>
        </p:txBody>
      </p:sp>
      <p:sp>
        <p:nvSpPr>
          <p:cNvPr id="3" name="object 3"/>
          <p:cNvSpPr txBox="1"/>
          <p:nvPr/>
        </p:nvSpPr>
        <p:spPr>
          <a:xfrm>
            <a:off x="800634" y="1613407"/>
            <a:ext cx="739457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245" algn="l"/>
                <a:tab pos="309880" algn="l"/>
              </a:tabLst>
            </a:pPr>
            <a:r>
              <a:rPr dirty="0" sz="2700" spc="-10">
                <a:latin typeface="Carlito"/>
                <a:cs typeface="Carlito"/>
              </a:rPr>
              <a:t>16S </a:t>
            </a:r>
            <a:r>
              <a:rPr dirty="0" sz="2700" spc="-5">
                <a:latin typeface="Carlito"/>
                <a:cs typeface="Carlito"/>
              </a:rPr>
              <a:t>amplicon </a:t>
            </a:r>
            <a:r>
              <a:rPr dirty="0" sz="2700" spc="-10">
                <a:latin typeface="Carlito"/>
                <a:cs typeface="Carlito"/>
              </a:rPr>
              <a:t>surveys </a:t>
            </a:r>
            <a:r>
              <a:rPr dirty="0" sz="2700" spc="-20">
                <a:latin typeface="Carlito"/>
                <a:cs typeface="Carlito"/>
              </a:rPr>
              <a:t>are </a:t>
            </a:r>
            <a:r>
              <a:rPr dirty="0" sz="2700" spc="-15">
                <a:latin typeface="Carlito"/>
                <a:cs typeface="Carlito"/>
              </a:rPr>
              <a:t>extensively </a:t>
            </a:r>
            <a:r>
              <a:rPr dirty="0" sz="2700" spc="-10">
                <a:latin typeface="Carlito"/>
                <a:cs typeface="Carlito"/>
              </a:rPr>
              <a:t>used </a:t>
            </a:r>
            <a:r>
              <a:rPr dirty="0" sz="2700" spc="-20">
                <a:latin typeface="Carlito"/>
                <a:cs typeface="Carlito"/>
              </a:rPr>
              <a:t>to</a:t>
            </a:r>
            <a:r>
              <a:rPr dirty="0" sz="2700" spc="45">
                <a:latin typeface="Carlito"/>
                <a:cs typeface="Carlito"/>
              </a:rPr>
              <a:t> </a:t>
            </a:r>
            <a:r>
              <a:rPr dirty="0" sz="2700" spc="-15">
                <a:latin typeface="Carlito"/>
                <a:cs typeface="Carlito"/>
              </a:rPr>
              <a:t>study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814" y="1906016"/>
            <a:ext cx="691832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5">
                <a:latin typeface="Carlito"/>
                <a:cs typeface="Carlito"/>
              </a:rPr>
              <a:t>the mouse </a:t>
            </a:r>
            <a:r>
              <a:rPr dirty="0" sz="2700" spc="-10">
                <a:latin typeface="Carlito"/>
                <a:cs typeface="Carlito"/>
              </a:rPr>
              <a:t>bacterial </a:t>
            </a:r>
            <a:r>
              <a:rPr dirty="0" sz="2700" spc="-5">
                <a:latin typeface="Carlito"/>
                <a:cs typeface="Carlito"/>
              </a:rPr>
              <a:t>microbiome </a:t>
            </a:r>
            <a:r>
              <a:rPr dirty="0" sz="2700">
                <a:latin typeface="Carlito"/>
                <a:cs typeface="Carlito"/>
              </a:rPr>
              <a:t>in a </a:t>
            </a:r>
            <a:r>
              <a:rPr dirty="0" sz="2700" spc="-15">
                <a:latin typeface="Carlito"/>
                <a:cs typeface="Carlito"/>
              </a:rPr>
              <a:t>large</a:t>
            </a:r>
            <a:r>
              <a:rPr dirty="0" sz="2700" spc="-75">
                <a:latin typeface="Carlito"/>
                <a:cs typeface="Carlito"/>
              </a:rPr>
              <a:t> </a:t>
            </a:r>
            <a:r>
              <a:rPr dirty="0" sz="2700" spc="-10">
                <a:latin typeface="Carlito"/>
                <a:cs typeface="Carlito"/>
              </a:rPr>
              <a:t>variety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634" y="2186431"/>
            <a:ext cx="5924550" cy="2722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245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latin typeface="Carlito"/>
                <a:cs typeface="Carlito"/>
              </a:rPr>
              <a:t>of</a:t>
            </a:r>
            <a:r>
              <a:rPr dirty="0" sz="2700" spc="-5">
                <a:latin typeface="Carlito"/>
                <a:cs typeface="Carlito"/>
              </a:rPr>
              <a:t> </a:t>
            </a:r>
            <a:r>
              <a:rPr dirty="0" sz="2700" spc="-20">
                <a:latin typeface="Carlito"/>
                <a:cs typeface="Carlito"/>
              </a:rPr>
              <a:t>contexts</a:t>
            </a:r>
            <a:endParaRPr sz="2700">
              <a:latin typeface="Carlito"/>
              <a:cs typeface="Carlito"/>
            </a:endParaRPr>
          </a:p>
          <a:p>
            <a:pPr algn="r" marL="296545" marR="462280" indent="-296545">
              <a:lnSpc>
                <a:spcPct val="100000"/>
              </a:lnSpc>
              <a:spcBef>
                <a:spcPts val="2150"/>
              </a:spcBef>
              <a:buFont typeface="Arial"/>
              <a:buChar char="•"/>
              <a:tabLst>
                <a:tab pos="296545" algn="l"/>
                <a:tab pos="297180" algn="l"/>
              </a:tabLst>
            </a:pPr>
            <a:r>
              <a:rPr dirty="0" sz="1700">
                <a:latin typeface="Carlito"/>
                <a:cs typeface="Carlito"/>
              </a:rPr>
              <a:t>e.g. </a:t>
            </a:r>
            <a:r>
              <a:rPr dirty="0" sz="1700" spc="-5">
                <a:latin typeface="Carlito"/>
                <a:cs typeface="Carlito"/>
              </a:rPr>
              <a:t>disease, nutrition, </a:t>
            </a:r>
            <a:r>
              <a:rPr dirty="0" sz="1700" spc="-15">
                <a:latin typeface="Carlito"/>
                <a:cs typeface="Carlito"/>
              </a:rPr>
              <a:t>sociology, </a:t>
            </a:r>
            <a:r>
              <a:rPr dirty="0" sz="1700" spc="-5">
                <a:latin typeface="Carlito"/>
                <a:cs typeface="Carlito"/>
              </a:rPr>
              <a:t>neuroscience,</a:t>
            </a:r>
            <a:r>
              <a:rPr dirty="0" sz="1700" spc="-40">
                <a:latin typeface="Carlito"/>
                <a:cs typeface="Carlito"/>
              </a:rPr>
              <a:t> </a:t>
            </a:r>
            <a:r>
              <a:rPr dirty="0" sz="1700" spc="-5">
                <a:latin typeface="Carlito"/>
                <a:cs typeface="Carlito"/>
              </a:rPr>
              <a:t>etc.</a:t>
            </a:r>
            <a:endParaRPr sz="1700">
              <a:latin typeface="Carlito"/>
              <a:cs typeface="Carlito"/>
            </a:endParaRPr>
          </a:p>
          <a:p>
            <a:pPr marL="365760" indent="-353060">
              <a:lnSpc>
                <a:spcPct val="100000"/>
              </a:lnSpc>
              <a:spcBef>
                <a:spcPts val="1664"/>
              </a:spcBef>
              <a:buFont typeface="Arial"/>
              <a:buChar char="•"/>
              <a:tabLst>
                <a:tab pos="365125" algn="l"/>
                <a:tab pos="365760" algn="l"/>
              </a:tabLst>
            </a:pPr>
            <a:r>
              <a:rPr dirty="0" sz="2700" spc="-10" b="1" i="1">
                <a:latin typeface="Carlito"/>
                <a:cs typeface="Carlito"/>
              </a:rPr>
              <a:t>Frequently </a:t>
            </a:r>
            <a:r>
              <a:rPr dirty="0" sz="2700" spc="-20">
                <a:latin typeface="Carlito"/>
                <a:cs typeface="Carlito"/>
              </a:rPr>
              <a:t>fail </a:t>
            </a:r>
            <a:r>
              <a:rPr dirty="0" sz="2700" spc="-10">
                <a:latin typeface="Carlito"/>
                <a:cs typeface="Carlito"/>
              </a:rPr>
              <a:t>due </a:t>
            </a:r>
            <a:r>
              <a:rPr dirty="0" sz="2700" spc="-20">
                <a:latin typeface="Carlito"/>
                <a:cs typeface="Carlito"/>
              </a:rPr>
              <a:t>to </a:t>
            </a:r>
            <a:r>
              <a:rPr dirty="0" sz="2700" spc="-5">
                <a:latin typeface="Carlito"/>
                <a:cs typeface="Carlito"/>
              </a:rPr>
              <a:t>poor </a:t>
            </a:r>
            <a:r>
              <a:rPr dirty="0" sz="2700" spc="-15">
                <a:latin typeface="Carlito"/>
                <a:cs typeface="Carlito"/>
              </a:rPr>
              <a:t>study</a:t>
            </a:r>
            <a:r>
              <a:rPr dirty="0" sz="2700" spc="45">
                <a:latin typeface="Carlito"/>
                <a:cs typeface="Carlito"/>
              </a:rPr>
              <a:t> </a:t>
            </a:r>
            <a:r>
              <a:rPr dirty="0" sz="2700" spc="-5">
                <a:latin typeface="Carlito"/>
                <a:cs typeface="Carlito"/>
              </a:rPr>
              <a:t>design</a:t>
            </a:r>
            <a:endParaRPr sz="2700">
              <a:latin typeface="Carlito"/>
              <a:cs typeface="Carlito"/>
            </a:endParaRPr>
          </a:p>
          <a:p>
            <a:pPr lvl="1" marL="662940" indent="-353695">
              <a:lnSpc>
                <a:spcPct val="100000"/>
              </a:lnSpc>
              <a:spcBef>
                <a:spcPts val="1860"/>
              </a:spcBef>
              <a:buFont typeface="Arial"/>
              <a:buChar char="•"/>
              <a:tabLst>
                <a:tab pos="662305" algn="l"/>
                <a:tab pos="662940" algn="l"/>
              </a:tabLst>
            </a:pPr>
            <a:r>
              <a:rPr dirty="0" sz="2400" spc="-15">
                <a:latin typeface="Carlito"/>
                <a:cs typeface="Carlito"/>
              </a:rPr>
              <a:t>Batch</a:t>
            </a:r>
            <a:r>
              <a:rPr dirty="0" sz="2400" spc="-10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effects</a:t>
            </a:r>
            <a:endParaRPr sz="2400">
              <a:latin typeface="Carlito"/>
              <a:cs typeface="Carlito"/>
            </a:endParaRPr>
          </a:p>
          <a:p>
            <a:pPr algn="r" lvl="2" marL="352425" marR="501015" indent="-352425">
              <a:lnSpc>
                <a:spcPct val="100000"/>
              </a:lnSpc>
              <a:spcBef>
                <a:spcPts val="2115"/>
              </a:spcBef>
              <a:buFont typeface="Arial"/>
              <a:buChar char="•"/>
              <a:tabLst>
                <a:tab pos="352425" algn="l"/>
                <a:tab pos="353060" algn="l"/>
              </a:tabLst>
            </a:pPr>
            <a:r>
              <a:rPr dirty="0" sz="1700" spc="-5">
                <a:latin typeface="Carlito"/>
                <a:cs typeface="Carlito"/>
              </a:rPr>
              <a:t>Cage, </a:t>
            </a:r>
            <a:r>
              <a:rPr dirty="0" sz="1700" spc="-10">
                <a:latin typeface="Carlito"/>
                <a:cs typeface="Carlito"/>
              </a:rPr>
              <a:t>paternity/breeding, </a:t>
            </a:r>
            <a:r>
              <a:rPr dirty="0" sz="1700" spc="-20">
                <a:latin typeface="Carlito"/>
                <a:cs typeface="Carlito"/>
              </a:rPr>
              <a:t>facility, </a:t>
            </a:r>
            <a:r>
              <a:rPr dirty="0" sz="1700" spc="-5">
                <a:latin typeface="Carlito"/>
                <a:cs typeface="Carlito"/>
              </a:rPr>
              <a:t>origin</a:t>
            </a:r>
            <a:r>
              <a:rPr dirty="0" sz="1700" spc="60">
                <a:latin typeface="Carlito"/>
                <a:cs typeface="Carlito"/>
              </a:rPr>
              <a:t> </a:t>
            </a:r>
            <a:r>
              <a:rPr dirty="0" sz="1700" spc="-10">
                <a:latin typeface="Carlito"/>
                <a:cs typeface="Carlito"/>
              </a:rPr>
              <a:t>effects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7814" y="5120132"/>
            <a:ext cx="5901690" cy="1504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245" algn="l"/>
                <a:tab pos="309880" algn="l"/>
              </a:tabLst>
            </a:pPr>
            <a:r>
              <a:rPr dirty="0" sz="2400" spc="-5">
                <a:latin typeface="Carlito"/>
                <a:cs typeface="Carlito"/>
              </a:rPr>
              <a:t>Co-housed survival studies (specific</a:t>
            </a:r>
            <a:r>
              <a:rPr dirty="0" sz="2400" spc="-20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example)</a:t>
            </a:r>
            <a:endParaRPr sz="2400">
              <a:latin typeface="Carlito"/>
              <a:cs typeface="Carlito"/>
            </a:endParaRPr>
          </a:p>
          <a:p>
            <a:pPr marL="309880" indent="-297180">
              <a:lnSpc>
                <a:spcPct val="100000"/>
              </a:lnSpc>
              <a:spcBef>
                <a:spcPts val="1825"/>
              </a:spcBef>
              <a:buFont typeface="Arial"/>
              <a:buChar char="•"/>
              <a:tabLst>
                <a:tab pos="309245" algn="l"/>
                <a:tab pos="309880" algn="l"/>
              </a:tabLst>
            </a:pPr>
            <a:r>
              <a:rPr dirty="0" sz="2400" spc="-15">
                <a:latin typeface="Carlito"/>
                <a:cs typeface="Carlito"/>
              </a:rPr>
              <a:t>Statistical</a:t>
            </a:r>
            <a:r>
              <a:rPr dirty="0" sz="2400" spc="-10">
                <a:latin typeface="Carlito"/>
                <a:cs typeface="Carlito"/>
              </a:rPr>
              <a:t> considerations</a:t>
            </a:r>
            <a:endParaRPr sz="2400">
              <a:latin typeface="Carlito"/>
              <a:cs typeface="Carlito"/>
            </a:endParaRPr>
          </a:p>
          <a:p>
            <a:pPr lvl="1" marL="607060" indent="-297815">
              <a:lnSpc>
                <a:spcPct val="100000"/>
              </a:lnSpc>
              <a:spcBef>
                <a:spcPts val="2014"/>
              </a:spcBef>
              <a:buFont typeface="Arial"/>
              <a:buChar char="•"/>
              <a:tabLst>
                <a:tab pos="606425" algn="l"/>
                <a:tab pos="607060" algn="l"/>
              </a:tabLst>
            </a:pPr>
            <a:r>
              <a:rPr dirty="0" sz="1700" spc="-5">
                <a:latin typeface="Carlito"/>
                <a:cs typeface="Carlito"/>
              </a:rPr>
              <a:t>Detecting signal </a:t>
            </a:r>
            <a:r>
              <a:rPr dirty="0" sz="1700" spc="-10">
                <a:latin typeface="Carlito"/>
                <a:cs typeface="Carlito"/>
              </a:rPr>
              <a:t>from</a:t>
            </a:r>
            <a:r>
              <a:rPr dirty="0" sz="1700" spc="5">
                <a:latin typeface="Carlito"/>
                <a:cs typeface="Carlito"/>
              </a:rPr>
              <a:t> </a:t>
            </a:r>
            <a:r>
              <a:rPr dirty="0" sz="1700" spc="-5">
                <a:latin typeface="Carlito"/>
                <a:cs typeface="Carlito"/>
              </a:rPr>
              <a:t>noise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4993" y="6873240"/>
            <a:ext cx="191452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245" algn="l"/>
                <a:tab pos="309880" algn="l"/>
              </a:tabLst>
            </a:pPr>
            <a:r>
              <a:rPr dirty="0" sz="1700" spc="-10">
                <a:latin typeface="Carlito"/>
                <a:cs typeface="Carlito"/>
              </a:rPr>
              <a:t>Minimize</a:t>
            </a:r>
            <a:r>
              <a:rPr dirty="0" sz="1700" spc="-40">
                <a:latin typeface="Carlito"/>
                <a:cs typeface="Carlito"/>
              </a:rPr>
              <a:t> </a:t>
            </a:r>
            <a:r>
              <a:rPr dirty="0" sz="1700" spc="-10">
                <a:latin typeface="Carlito"/>
                <a:cs typeface="Carlito"/>
              </a:rPr>
              <a:t>variance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4993" y="7394447"/>
            <a:ext cx="29260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245" algn="l"/>
                <a:tab pos="309880" algn="l"/>
              </a:tabLst>
            </a:pPr>
            <a:r>
              <a:rPr dirty="0" sz="1700" spc="-10">
                <a:latin typeface="Carlito"/>
                <a:cs typeface="Carlito"/>
              </a:rPr>
              <a:t>Filtering </a:t>
            </a:r>
            <a:r>
              <a:rPr dirty="0" sz="1700" spc="-5">
                <a:latin typeface="Carlito"/>
                <a:cs typeface="Carlito"/>
              </a:rPr>
              <a:t>out </a:t>
            </a:r>
            <a:r>
              <a:rPr dirty="0" sz="1700" spc="-10">
                <a:latin typeface="Carlito"/>
                <a:cs typeface="Carlito"/>
              </a:rPr>
              <a:t>misbehaved</a:t>
            </a:r>
            <a:r>
              <a:rPr dirty="0" sz="1700" spc="-15">
                <a:latin typeface="Carlito"/>
                <a:cs typeface="Carlito"/>
              </a:rPr>
              <a:t> data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634" y="7887716"/>
            <a:ext cx="65392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9245" algn="l"/>
                <a:tab pos="309880" algn="l"/>
              </a:tabLst>
            </a:pPr>
            <a:r>
              <a:rPr dirty="0" sz="2400" spc="-15">
                <a:latin typeface="Carlito"/>
                <a:cs typeface="Carlito"/>
              </a:rPr>
              <a:t>Many </a:t>
            </a:r>
            <a:r>
              <a:rPr dirty="0" sz="2400" spc="-5">
                <a:latin typeface="Carlito"/>
                <a:cs typeface="Carlito"/>
              </a:rPr>
              <a:t>of these principles apply </a:t>
            </a:r>
            <a:r>
              <a:rPr dirty="0" sz="2400" spc="-15">
                <a:latin typeface="Carlito"/>
                <a:cs typeface="Carlito"/>
              </a:rPr>
              <a:t>to </a:t>
            </a:r>
            <a:r>
              <a:rPr dirty="0" sz="2400" spc="-5">
                <a:latin typeface="Carlito"/>
                <a:cs typeface="Carlito"/>
              </a:rPr>
              <a:t>other </a:t>
            </a:r>
            <a:r>
              <a:rPr dirty="0" sz="2400" spc="-15">
                <a:latin typeface="Carlito"/>
                <a:cs typeface="Carlito"/>
              </a:rPr>
              <a:t>data</a:t>
            </a:r>
            <a:r>
              <a:rPr dirty="0" sz="2400" spc="2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types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7814" y="8143747"/>
            <a:ext cx="11804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rlito"/>
                <a:cs typeface="Carlito"/>
              </a:rPr>
              <a:t>(RNAseq)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44000" y="1482725"/>
            <a:ext cx="7423277" cy="4175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640970" y="5665723"/>
            <a:ext cx="3943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Image credit: Davide</a:t>
            </a:r>
            <a:r>
              <a:rPr dirty="0" sz="1800" spc="5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Bonazzi/@Salmanart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38879" y="6638035"/>
            <a:ext cx="6064885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736725" marR="5080" indent="-1724025">
              <a:lnSpc>
                <a:spcPts val="2090"/>
              </a:lnSpc>
              <a:spcBef>
                <a:spcPts val="225"/>
              </a:spcBef>
            </a:pPr>
            <a:r>
              <a:rPr dirty="0" sz="1800" spc="-5">
                <a:latin typeface="Carlito"/>
                <a:cs typeface="Carlito"/>
              </a:rPr>
              <a:t>“</a:t>
            </a:r>
            <a:r>
              <a:rPr dirty="0" sz="1800" spc="-5" b="1">
                <a:latin typeface="Arial"/>
                <a:cs typeface="Arial"/>
              </a:rPr>
              <a:t>Mouse microbes may make scientific studies harder </a:t>
            </a:r>
            <a:r>
              <a:rPr dirty="0" sz="1800" b="1">
                <a:latin typeface="Arial"/>
                <a:cs typeface="Arial"/>
              </a:rPr>
              <a:t>to  </a:t>
            </a:r>
            <a:r>
              <a:rPr dirty="0" sz="1800" spc="-5" b="1">
                <a:latin typeface="Arial"/>
                <a:cs typeface="Arial"/>
              </a:rPr>
              <a:t>replicate</a:t>
            </a:r>
            <a:r>
              <a:rPr dirty="0" sz="1800" spc="-5">
                <a:latin typeface="Carlito"/>
                <a:cs typeface="Carlito"/>
              </a:rPr>
              <a:t>” Kelly Servick. Science Aug </a:t>
            </a:r>
            <a:r>
              <a:rPr dirty="0" sz="1800">
                <a:latin typeface="Carlito"/>
                <a:cs typeface="Carlito"/>
              </a:rPr>
              <a:t>16,</a:t>
            </a:r>
            <a:r>
              <a:rPr dirty="0" sz="1800" spc="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2016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57879" y="7884667"/>
            <a:ext cx="6446520" cy="845819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234950" marR="5080" indent="-222250">
              <a:lnSpc>
                <a:spcPts val="2110"/>
              </a:lnSpc>
              <a:spcBef>
                <a:spcPts val="210"/>
              </a:spcBef>
            </a:pPr>
            <a:r>
              <a:rPr dirty="0" sz="1800" spc="-5">
                <a:latin typeface="Carlito"/>
                <a:cs typeface="Carlito"/>
              </a:rPr>
              <a:t>“</a:t>
            </a:r>
            <a:r>
              <a:rPr dirty="0" sz="1800" spc="-5" b="1">
                <a:latin typeface="Arial"/>
                <a:cs typeface="Arial"/>
              </a:rPr>
              <a:t>Accounting </a:t>
            </a:r>
            <a:r>
              <a:rPr dirty="0" sz="1800" b="1">
                <a:latin typeface="Arial"/>
                <a:cs typeface="Arial"/>
              </a:rPr>
              <a:t>for </a:t>
            </a:r>
            <a:r>
              <a:rPr dirty="0" sz="1800" spc="-5" b="1">
                <a:latin typeface="Arial"/>
                <a:cs typeface="Arial"/>
              </a:rPr>
              <a:t>reciprocal host-microbiome </a:t>
            </a:r>
            <a:r>
              <a:rPr dirty="0" sz="1800" b="1">
                <a:latin typeface="Arial"/>
                <a:cs typeface="Arial"/>
              </a:rPr>
              <a:t>interactions in  </a:t>
            </a:r>
            <a:r>
              <a:rPr dirty="0" sz="1800" spc="-5" b="1">
                <a:latin typeface="Arial"/>
                <a:cs typeface="Arial"/>
              </a:rPr>
              <a:t>experimental science</a:t>
            </a:r>
            <a:r>
              <a:rPr dirty="0" sz="1800" spc="-5">
                <a:latin typeface="Carlito"/>
                <a:cs typeface="Carlito"/>
              </a:rPr>
              <a:t>” Stappenbeck, TS </a:t>
            </a:r>
            <a:r>
              <a:rPr dirty="0" sz="1800">
                <a:latin typeface="Carlito"/>
                <a:cs typeface="Carlito"/>
              </a:rPr>
              <a:t>and </a:t>
            </a:r>
            <a:r>
              <a:rPr dirty="0" sz="1800" spc="-5">
                <a:latin typeface="Carlito"/>
                <a:cs typeface="Carlito"/>
              </a:rPr>
              <a:t>Virgin HW.</a:t>
            </a:r>
            <a:r>
              <a:rPr dirty="0" sz="1800" spc="7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Nature.</a:t>
            </a:r>
            <a:endParaRPr sz="1800">
              <a:latin typeface="Carlito"/>
              <a:cs typeface="Carlito"/>
            </a:endParaRPr>
          </a:p>
          <a:p>
            <a:pPr marL="3825240">
              <a:lnSpc>
                <a:spcPts val="2125"/>
              </a:lnSpc>
            </a:pPr>
            <a:r>
              <a:rPr dirty="0" sz="1800">
                <a:latin typeface="Carlito"/>
                <a:cs typeface="Carlito"/>
              </a:rPr>
              <a:t>2016 Jun</a:t>
            </a:r>
            <a:r>
              <a:rPr dirty="0" sz="1800" spc="-8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9;534(7606):191-9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6792" y="444850"/>
            <a:ext cx="3015969" cy="2589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98457" y="2930144"/>
            <a:ext cx="3052445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58419">
              <a:lnSpc>
                <a:spcPts val="3190"/>
              </a:lnSpc>
              <a:spcBef>
                <a:spcPts val="245"/>
              </a:spcBef>
            </a:pPr>
            <a:r>
              <a:rPr dirty="0" sz="2700" spc="-15" b="1">
                <a:latin typeface="Arial"/>
                <a:cs typeface="Arial"/>
              </a:rPr>
              <a:t>Step </a:t>
            </a:r>
            <a:r>
              <a:rPr dirty="0" sz="2700" spc="-10" b="1">
                <a:latin typeface="Arial"/>
                <a:cs typeface="Arial"/>
              </a:rPr>
              <a:t>1: </a:t>
            </a:r>
            <a:r>
              <a:rPr dirty="0" sz="2700" spc="-15">
                <a:latin typeface="Carlito"/>
                <a:cs typeface="Carlito"/>
              </a:rPr>
              <a:t>Initial </a:t>
            </a:r>
            <a:r>
              <a:rPr dirty="0" sz="2700" spc="-20">
                <a:latin typeface="Carlito"/>
                <a:cs typeface="Carlito"/>
              </a:rPr>
              <a:t>guess.  </a:t>
            </a:r>
            <a:r>
              <a:rPr dirty="0" sz="2700" spc="-10">
                <a:latin typeface="Carlito"/>
                <a:cs typeface="Carlito"/>
              </a:rPr>
              <a:t>All </a:t>
            </a:r>
            <a:r>
              <a:rPr dirty="0" sz="2700" spc="-20">
                <a:latin typeface="Carlito"/>
                <a:cs typeface="Carlito"/>
              </a:rPr>
              <a:t>sequences </a:t>
            </a:r>
            <a:r>
              <a:rPr dirty="0" sz="2700">
                <a:latin typeface="Carlito"/>
                <a:cs typeface="Carlito"/>
              </a:rPr>
              <a:t>+</a:t>
            </a:r>
            <a:r>
              <a:rPr dirty="0" sz="2700" spc="-110">
                <a:latin typeface="Carlito"/>
                <a:cs typeface="Carlito"/>
              </a:rPr>
              <a:t> </a:t>
            </a:r>
            <a:r>
              <a:rPr dirty="0" sz="2700" spc="-20">
                <a:latin typeface="Carlito"/>
                <a:cs typeface="Carlito"/>
              </a:rPr>
              <a:t>errors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83791" y="429704"/>
            <a:ext cx="2853339" cy="2170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32957" y="2695447"/>
            <a:ext cx="381127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700" spc="-15" b="1">
                <a:latin typeface="Arial"/>
                <a:cs typeface="Arial"/>
              </a:rPr>
              <a:t>Step </a:t>
            </a:r>
            <a:r>
              <a:rPr dirty="0" u="none" sz="2700" spc="-10" b="1">
                <a:latin typeface="Arial"/>
                <a:cs typeface="Arial"/>
              </a:rPr>
              <a:t>2: </a:t>
            </a:r>
            <a:r>
              <a:rPr dirty="0" u="none" sz="2700" spc="-15">
                <a:latin typeface="Carlito"/>
                <a:cs typeface="Carlito"/>
              </a:rPr>
              <a:t>Initial </a:t>
            </a:r>
            <a:r>
              <a:rPr dirty="0" u="none" sz="2700" spc="-15" i="1">
                <a:latin typeface="Arial"/>
                <a:cs typeface="Arial"/>
              </a:rPr>
              <a:t>error</a:t>
            </a:r>
            <a:r>
              <a:rPr dirty="0" u="none" sz="2700" spc="-265" i="1">
                <a:latin typeface="Arial"/>
                <a:cs typeface="Arial"/>
              </a:rPr>
              <a:t> </a:t>
            </a:r>
            <a:r>
              <a:rPr dirty="0" u="none" sz="2700" spc="-20" i="1">
                <a:latin typeface="Arial"/>
                <a:cs typeface="Arial"/>
              </a:rPr>
              <a:t>model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6937" y="3383730"/>
            <a:ext cx="4360544" cy="1496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285222" y="3774761"/>
            <a:ext cx="3184568" cy="1645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32908" y="2908808"/>
            <a:ext cx="5043805" cy="8458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229"/>
              </a:lnSpc>
              <a:spcBef>
                <a:spcPts val="100"/>
              </a:spcBef>
            </a:pPr>
            <a:r>
              <a:rPr dirty="0" sz="2700" spc="-15" b="1">
                <a:latin typeface="Arial"/>
                <a:cs typeface="Arial"/>
              </a:rPr>
              <a:t>Step </a:t>
            </a:r>
            <a:r>
              <a:rPr dirty="0" sz="2700" spc="-10" b="1">
                <a:latin typeface="Arial"/>
                <a:cs typeface="Arial"/>
              </a:rPr>
              <a:t>3: </a:t>
            </a:r>
            <a:r>
              <a:rPr dirty="0" sz="2700" spc="-15">
                <a:latin typeface="Carlito"/>
                <a:cs typeface="Carlito"/>
              </a:rPr>
              <a:t>Unlikely error </a:t>
            </a:r>
            <a:r>
              <a:rPr dirty="0" sz="2700" spc="-20">
                <a:latin typeface="Carlito"/>
                <a:cs typeface="Carlito"/>
              </a:rPr>
              <a:t>under</a:t>
            </a:r>
            <a:r>
              <a:rPr dirty="0" sz="2700" spc="-260">
                <a:latin typeface="Carlito"/>
                <a:cs typeface="Carlito"/>
              </a:rPr>
              <a:t> </a:t>
            </a:r>
            <a:r>
              <a:rPr dirty="0" sz="2700" spc="-20">
                <a:latin typeface="Carlito"/>
                <a:cs typeface="Carlito"/>
              </a:rPr>
              <a:t>model.</a:t>
            </a:r>
            <a:endParaRPr sz="2700">
              <a:latin typeface="Carlito"/>
              <a:cs typeface="Carlito"/>
            </a:endParaRPr>
          </a:p>
          <a:p>
            <a:pPr algn="ctr">
              <a:lnSpc>
                <a:spcPts val="3229"/>
              </a:lnSpc>
            </a:pPr>
            <a:r>
              <a:rPr dirty="0" sz="2700" spc="-20">
                <a:latin typeface="Carlito"/>
                <a:cs typeface="Carlito"/>
              </a:rPr>
              <a:t>Recruit errors. Update </a:t>
            </a:r>
            <a:r>
              <a:rPr dirty="0" sz="2700" spc="-15">
                <a:latin typeface="Carlito"/>
                <a:cs typeface="Carlito"/>
              </a:rPr>
              <a:t>the</a:t>
            </a:r>
            <a:r>
              <a:rPr dirty="0" sz="2700" spc="-60">
                <a:latin typeface="Carlito"/>
                <a:cs typeface="Carlito"/>
              </a:rPr>
              <a:t> </a:t>
            </a:r>
            <a:r>
              <a:rPr dirty="0" sz="2700" spc="-20">
                <a:latin typeface="Carlito"/>
                <a:cs typeface="Carlito"/>
              </a:rPr>
              <a:t>model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09946" y="326123"/>
            <a:ext cx="5287860" cy="2647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67381" y="8334247"/>
            <a:ext cx="442214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350520" marR="5080" indent="-338455">
              <a:lnSpc>
                <a:spcPts val="3190"/>
              </a:lnSpc>
              <a:spcBef>
                <a:spcPts val="245"/>
              </a:spcBef>
            </a:pPr>
            <a:r>
              <a:rPr dirty="0" sz="2700" spc="-15" b="1">
                <a:latin typeface="Arial"/>
                <a:cs typeface="Arial"/>
              </a:rPr>
              <a:t>Step </a:t>
            </a:r>
            <a:r>
              <a:rPr dirty="0" sz="2700" spc="-10" b="1">
                <a:latin typeface="Arial"/>
                <a:cs typeface="Arial"/>
              </a:rPr>
              <a:t>3: </a:t>
            </a:r>
            <a:r>
              <a:rPr dirty="0" sz="2700" spc="-15">
                <a:latin typeface="Carlito"/>
                <a:cs typeface="Carlito"/>
              </a:rPr>
              <a:t>Reject </a:t>
            </a:r>
            <a:r>
              <a:rPr dirty="0" sz="2700" spc="-20">
                <a:latin typeface="Carlito"/>
                <a:cs typeface="Carlito"/>
              </a:rPr>
              <a:t>more</a:t>
            </a:r>
            <a:r>
              <a:rPr dirty="0" sz="2700" spc="-290">
                <a:latin typeface="Carlito"/>
                <a:cs typeface="Carlito"/>
              </a:rPr>
              <a:t> </a:t>
            </a:r>
            <a:r>
              <a:rPr dirty="0" sz="2700" spc="-20">
                <a:latin typeface="Carlito"/>
                <a:cs typeface="Carlito"/>
              </a:rPr>
              <a:t>sequences  under </a:t>
            </a:r>
            <a:r>
              <a:rPr dirty="0" sz="2700" spc="-15">
                <a:latin typeface="Carlito"/>
                <a:cs typeface="Carlito"/>
              </a:rPr>
              <a:t>new </a:t>
            </a:r>
            <a:r>
              <a:rPr dirty="0" sz="2700" spc="-20">
                <a:latin typeface="Carlito"/>
                <a:cs typeface="Carlito"/>
              </a:rPr>
              <a:t>model </a:t>
            </a:r>
            <a:r>
              <a:rPr dirty="0" sz="2700">
                <a:latin typeface="Carlito"/>
                <a:cs typeface="Carlito"/>
              </a:rPr>
              <a:t>&amp;</a:t>
            </a:r>
            <a:r>
              <a:rPr dirty="0" sz="2700" spc="-100">
                <a:latin typeface="Carlito"/>
                <a:cs typeface="Carlito"/>
              </a:rPr>
              <a:t> </a:t>
            </a:r>
            <a:r>
              <a:rPr dirty="0" sz="2700" spc="-20">
                <a:latin typeface="Carlito"/>
                <a:cs typeface="Carlito"/>
              </a:rPr>
              <a:t>update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238" y="5119993"/>
            <a:ext cx="6019819" cy="3055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62364" y="5421667"/>
            <a:ext cx="3252117" cy="25078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634936" y="8579421"/>
            <a:ext cx="10414635" cy="1013460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2700" spc="-20" b="1">
                <a:latin typeface="Arial"/>
                <a:cs typeface="Arial"/>
              </a:rPr>
              <a:t>Convergence</a:t>
            </a:r>
            <a:r>
              <a:rPr dirty="0" sz="2700" spc="-20">
                <a:latin typeface="Carlito"/>
                <a:cs typeface="Carlito"/>
              </a:rPr>
              <a:t>: </a:t>
            </a:r>
            <a:r>
              <a:rPr dirty="0" sz="2700" spc="-15">
                <a:latin typeface="Carlito"/>
                <a:cs typeface="Carlito"/>
              </a:rPr>
              <a:t>All </a:t>
            </a:r>
            <a:r>
              <a:rPr dirty="0" sz="2700" spc="-20">
                <a:latin typeface="Carlito"/>
                <a:cs typeface="Carlito"/>
              </a:rPr>
              <a:t>errors </a:t>
            </a:r>
            <a:r>
              <a:rPr dirty="0" sz="2700" spc="-15">
                <a:latin typeface="Carlito"/>
                <a:cs typeface="Carlito"/>
              </a:rPr>
              <a:t>are</a:t>
            </a:r>
            <a:r>
              <a:rPr dirty="0" sz="2700" spc="-60">
                <a:latin typeface="Carlito"/>
                <a:cs typeface="Carlito"/>
              </a:rPr>
              <a:t> </a:t>
            </a:r>
            <a:r>
              <a:rPr dirty="0" sz="2700" spc="-15">
                <a:latin typeface="Carlito"/>
                <a:cs typeface="Carlito"/>
              </a:rPr>
              <a:t>plausible</a:t>
            </a:r>
            <a:endParaRPr sz="2700">
              <a:latin typeface="Carlito"/>
              <a:cs typeface="Carlito"/>
            </a:endParaRPr>
          </a:p>
          <a:p>
            <a:pPr marL="4831715">
              <a:lnSpc>
                <a:spcPct val="100000"/>
              </a:lnSpc>
              <a:spcBef>
                <a:spcPts val="780"/>
              </a:spcBef>
            </a:pPr>
            <a:r>
              <a:rPr dirty="0" sz="2400" spc="-5" b="1">
                <a:latin typeface="Carlito"/>
                <a:cs typeface="Carlito"/>
              </a:rPr>
              <a:t>Dada2: </a:t>
            </a:r>
            <a:r>
              <a:rPr dirty="0" sz="2400" spc="-5">
                <a:latin typeface="Carlito"/>
                <a:cs typeface="Carlito"/>
              </a:rPr>
              <a:t>Callahan, BJ </a:t>
            </a:r>
            <a:r>
              <a:rPr dirty="0" sz="2400">
                <a:latin typeface="Carlito"/>
                <a:cs typeface="Carlito"/>
              </a:rPr>
              <a:t>et </a:t>
            </a:r>
            <a:r>
              <a:rPr dirty="0" sz="2400" spc="-5">
                <a:latin typeface="Carlito"/>
                <a:cs typeface="Carlito"/>
              </a:rPr>
              <a:t>al. </a:t>
            </a:r>
            <a:r>
              <a:rPr dirty="0" sz="2400">
                <a:latin typeface="Carlito"/>
                <a:cs typeface="Carlito"/>
              </a:rPr>
              <a:t>Nat </a:t>
            </a:r>
            <a:r>
              <a:rPr dirty="0" sz="2400" spc="-5">
                <a:latin typeface="Carlito"/>
                <a:cs typeface="Carlito"/>
              </a:rPr>
              <a:t>Methods.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2016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953899" y="1055827"/>
          <a:ext cx="9462770" cy="3752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4795"/>
                <a:gridCol w="2069464"/>
                <a:gridCol w="1945639"/>
                <a:gridCol w="1920239"/>
                <a:gridCol w="1969770"/>
              </a:tblGrid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200" spc="5">
                          <a:latin typeface="Carlito"/>
                          <a:cs typeface="Carlito"/>
                        </a:rPr>
                        <a:t>ID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4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8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8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456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112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101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98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4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435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435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382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5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76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83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68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145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7815375" y="6180215"/>
            <a:ext cx="6400176" cy="2734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51972" y="5094135"/>
            <a:ext cx="76200" cy="849630"/>
          </a:xfrm>
          <a:custGeom>
            <a:avLst/>
            <a:gdLst/>
            <a:ahLst/>
            <a:cxnLst/>
            <a:rect l="l" t="t" r="r" b="b"/>
            <a:pathLst>
              <a:path w="76200" h="849629">
                <a:moveTo>
                  <a:pt x="25400" y="773404"/>
                </a:moveTo>
                <a:lnTo>
                  <a:pt x="0" y="773404"/>
                </a:lnTo>
                <a:lnTo>
                  <a:pt x="38100" y="849604"/>
                </a:lnTo>
                <a:lnTo>
                  <a:pt x="69850" y="786104"/>
                </a:lnTo>
                <a:lnTo>
                  <a:pt x="25400" y="786104"/>
                </a:lnTo>
                <a:lnTo>
                  <a:pt x="25400" y="773404"/>
                </a:lnTo>
                <a:close/>
              </a:path>
              <a:path w="76200" h="849629">
                <a:moveTo>
                  <a:pt x="50800" y="0"/>
                </a:moveTo>
                <a:lnTo>
                  <a:pt x="25400" y="0"/>
                </a:lnTo>
                <a:lnTo>
                  <a:pt x="25400" y="786104"/>
                </a:lnTo>
                <a:lnTo>
                  <a:pt x="50800" y="786104"/>
                </a:lnTo>
                <a:lnTo>
                  <a:pt x="50800" y="0"/>
                </a:lnTo>
                <a:close/>
              </a:path>
              <a:path w="76200" h="849629">
                <a:moveTo>
                  <a:pt x="76200" y="773404"/>
                </a:moveTo>
                <a:lnTo>
                  <a:pt x="50800" y="773404"/>
                </a:lnTo>
                <a:lnTo>
                  <a:pt x="50800" y="786104"/>
                </a:lnTo>
                <a:lnTo>
                  <a:pt x="69850" y="786104"/>
                </a:lnTo>
                <a:lnTo>
                  <a:pt x="76200" y="773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5541752" y="1575816"/>
            <a:ext cx="1490980" cy="866140"/>
            <a:chOff x="15541752" y="1575816"/>
            <a:chExt cx="1490980" cy="866140"/>
          </a:xfrm>
        </p:grpSpPr>
        <p:sp>
          <p:nvSpPr>
            <p:cNvPr id="6" name="object 6"/>
            <p:cNvSpPr/>
            <p:nvPr/>
          </p:nvSpPr>
          <p:spPr>
            <a:xfrm>
              <a:off x="15541752" y="1575816"/>
              <a:ext cx="1490471" cy="8656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582900" y="1590882"/>
              <a:ext cx="1409700" cy="7841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4264639" y="4934711"/>
            <a:ext cx="841375" cy="1530350"/>
            <a:chOff x="14264639" y="4934711"/>
            <a:chExt cx="841375" cy="1530350"/>
          </a:xfrm>
        </p:grpSpPr>
        <p:sp>
          <p:nvSpPr>
            <p:cNvPr id="9" name="object 9"/>
            <p:cNvSpPr/>
            <p:nvPr/>
          </p:nvSpPr>
          <p:spPr>
            <a:xfrm>
              <a:off x="14264639" y="4934711"/>
              <a:ext cx="841248" cy="15300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304263" y="4950040"/>
              <a:ext cx="761873" cy="14507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506265" y="932131"/>
            <a:ext cx="708025" cy="80391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5170"/>
              </a:lnSpc>
            </a:pPr>
            <a:r>
              <a:rPr dirty="0" sz="4400">
                <a:latin typeface="Carlito"/>
                <a:cs typeface="Carlito"/>
              </a:rPr>
              <a:t>What </a:t>
            </a:r>
            <a:r>
              <a:rPr dirty="0" sz="4400" spc="-5">
                <a:latin typeface="Carlito"/>
                <a:cs typeface="Carlito"/>
              </a:rPr>
              <a:t>does </a:t>
            </a:r>
            <a:r>
              <a:rPr dirty="0" sz="4400">
                <a:latin typeface="Carlito"/>
                <a:cs typeface="Carlito"/>
              </a:rPr>
              <a:t>all of </a:t>
            </a:r>
            <a:r>
              <a:rPr dirty="0" sz="4400" spc="-5">
                <a:latin typeface="Carlito"/>
                <a:cs typeface="Carlito"/>
              </a:rPr>
              <a:t>this </a:t>
            </a:r>
            <a:r>
              <a:rPr dirty="0" sz="4400">
                <a:latin typeface="Carlito"/>
                <a:cs typeface="Carlito"/>
              </a:rPr>
              <a:t>work </a:t>
            </a:r>
            <a:r>
              <a:rPr dirty="0" sz="4400" spc="-5">
                <a:latin typeface="Carlito"/>
                <a:cs typeface="Carlito"/>
              </a:rPr>
              <a:t>get</a:t>
            </a:r>
            <a:r>
              <a:rPr dirty="0" sz="4400" spc="-10">
                <a:latin typeface="Carlito"/>
                <a:cs typeface="Carlito"/>
              </a:rPr>
              <a:t> </a:t>
            </a:r>
            <a:r>
              <a:rPr dirty="0" sz="4400" spc="-5">
                <a:latin typeface="Carlito"/>
                <a:cs typeface="Carlito"/>
              </a:rPr>
              <a:t>you?</a:t>
            </a:r>
            <a:endParaRPr sz="44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99944" y="521208"/>
            <a:ext cx="2688590" cy="905510"/>
            <a:chOff x="2599944" y="521208"/>
            <a:chExt cx="2688590" cy="905510"/>
          </a:xfrm>
        </p:grpSpPr>
        <p:sp>
          <p:nvSpPr>
            <p:cNvPr id="13" name="object 13"/>
            <p:cNvSpPr/>
            <p:nvPr/>
          </p:nvSpPr>
          <p:spPr>
            <a:xfrm>
              <a:off x="2599944" y="533400"/>
              <a:ext cx="2688335" cy="7680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26080" y="521208"/>
              <a:ext cx="2036064" cy="9052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40558" y="584200"/>
              <a:ext cx="2583116" cy="6647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640558" y="584200"/>
            <a:ext cx="2583180" cy="664845"/>
          </a:xfrm>
          <a:prstGeom prst="rect"/>
        </p:spPr>
        <p:txBody>
          <a:bodyPr wrap="square" lIns="0" tIns="76835" rIns="0" bIns="0" rtlCol="0" vert="horz">
            <a:spAutoFit/>
          </a:bodyPr>
          <a:lstStyle/>
          <a:p>
            <a:pPr marL="553720">
              <a:lnSpc>
                <a:spcPct val="100000"/>
              </a:lnSpc>
              <a:spcBef>
                <a:spcPts val="605"/>
              </a:spcBef>
            </a:pPr>
            <a:r>
              <a:rPr dirty="0" u="none" sz="3000" spc="-5">
                <a:solidFill>
                  <a:srgbClr val="FFFFFF"/>
                </a:solidFill>
                <a:latin typeface="Carlito"/>
                <a:cs typeface="Carlito"/>
              </a:rPr>
              <a:t>Raw</a:t>
            </a:r>
            <a:r>
              <a:rPr dirty="0" u="none" sz="3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3000" spc="-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30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599944" y="1341119"/>
            <a:ext cx="2664460" cy="923925"/>
            <a:chOff x="2599944" y="1341119"/>
            <a:chExt cx="2664460" cy="923925"/>
          </a:xfrm>
        </p:grpSpPr>
        <p:sp>
          <p:nvSpPr>
            <p:cNvPr id="18" name="object 18"/>
            <p:cNvSpPr/>
            <p:nvPr/>
          </p:nvSpPr>
          <p:spPr>
            <a:xfrm>
              <a:off x="2599944" y="1371599"/>
              <a:ext cx="2663952" cy="7437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80944" y="1341119"/>
              <a:ext cx="1901952" cy="9235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640558" y="1386268"/>
              <a:ext cx="2583116" cy="6647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640558" y="1386268"/>
            <a:ext cx="2583180" cy="66484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621030">
              <a:lnSpc>
                <a:spcPct val="100000"/>
              </a:lnSpc>
              <a:spcBef>
                <a:spcPts val="500"/>
              </a:spcBef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QA 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QC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599944" y="2127504"/>
            <a:ext cx="2664460" cy="923925"/>
            <a:chOff x="2599944" y="2127504"/>
            <a:chExt cx="2664460" cy="923925"/>
          </a:xfrm>
        </p:grpSpPr>
        <p:sp>
          <p:nvSpPr>
            <p:cNvPr id="23" name="object 23"/>
            <p:cNvSpPr/>
            <p:nvPr/>
          </p:nvSpPr>
          <p:spPr>
            <a:xfrm>
              <a:off x="2599944" y="2161032"/>
              <a:ext cx="2663952" cy="74371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19400" y="2127504"/>
              <a:ext cx="2225040" cy="9235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40558" y="2174746"/>
              <a:ext cx="2583116" cy="66477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640558" y="2174746"/>
            <a:ext cx="2583180" cy="66484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459105">
              <a:lnSpc>
                <a:spcPct val="100000"/>
              </a:lnSpc>
              <a:spcBef>
                <a:spcPts val="505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Clustering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478023" y="2810255"/>
            <a:ext cx="2999740" cy="1405255"/>
            <a:chOff x="2478023" y="2810255"/>
            <a:chExt cx="2999740" cy="1405255"/>
          </a:xfrm>
        </p:grpSpPr>
        <p:sp>
          <p:nvSpPr>
            <p:cNvPr id="28" name="object 28"/>
            <p:cNvSpPr/>
            <p:nvPr/>
          </p:nvSpPr>
          <p:spPr>
            <a:xfrm>
              <a:off x="2599943" y="2913887"/>
              <a:ext cx="2663952" cy="108508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478023" y="2810255"/>
              <a:ext cx="2999231" cy="140512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40558" y="2928322"/>
              <a:ext cx="2583116" cy="100623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640558" y="2928322"/>
            <a:ext cx="2583180" cy="499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8110">
              <a:lnSpc>
                <a:spcPts val="3765"/>
              </a:lnSpc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De-replication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40558" y="3427253"/>
            <a:ext cx="2583180" cy="5073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7830">
              <a:lnSpc>
                <a:spcPts val="3629"/>
              </a:lnSpc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Counting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599944" y="3840479"/>
            <a:ext cx="2664460" cy="1408430"/>
            <a:chOff x="2599944" y="3840479"/>
            <a:chExt cx="2664460" cy="1408430"/>
          </a:xfrm>
        </p:grpSpPr>
        <p:sp>
          <p:nvSpPr>
            <p:cNvPr id="34" name="object 34"/>
            <p:cNvSpPr/>
            <p:nvPr/>
          </p:nvSpPr>
          <p:spPr>
            <a:xfrm>
              <a:off x="2599944" y="3998975"/>
              <a:ext cx="2663952" cy="98145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932176" y="3840479"/>
              <a:ext cx="2066544" cy="140817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40558" y="4014568"/>
              <a:ext cx="2583116" cy="89973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201860" y="3939541"/>
            <a:ext cx="1460500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2286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Chimera  R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val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640558" y="5931127"/>
            <a:ext cx="2583116" cy="8997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2429255" y="4794503"/>
            <a:ext cx="3005455" cy="3733800"/>
            <a:chOff x="2429255" y="4794503"/>
            <a:chExt cx="3005455" cy="3733800"/>
          </a:xfrm>
        </p:grpSpPr>
        <p:sp>
          <p:nvSpPr>
            <p:cNvPr id="40" name="object 40"/>
            <p:cNvSpPr/>
            <p:nvPr/>
          </p:nvSpPr>
          <p:spPr>
            <a:xfrm>
              <a:off x="2599943" y="4952999"/>
              <a:ext cx="2663952" cy="9784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85287" y="4794503"/>
              <a:ext cx="2520695" cy="14051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599943" y="5916167"/>
              <a:ext cx="2663952" cy="97840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40558" y="4966054"/>
              <a:ext cx="2583116" cy="89973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587751" y="5757671"/>
              <a:ext cx="2779776" cy="140817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599943" y="6891527"/>
              <a:ext cx="2663952" cy="74371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718815" y="6949439"/>
              <a:ext cx="2426208" cy="71018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640558" y="6905001"/>
              <a:ext cx="2583116" cy="66477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599943" y="7638287"/>
              <a:ext cx="2663952" cy="74371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429255" y="7604759"/>
              <a:ext cx="3005327" cy="923543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640558" y="7652042"/>
              <a:ext cx="2583116" cy="66476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2640558" y="4966054"/>
          <a:ext cx="2583180" cy="3350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3180"/>
              </a:tblGrid>
              <a:tr h="932402">
                <a:tc>
                  <a:txBody>
                    <a:bodyPr/>
                    <a:lstStyle/>
                    <a:p>
                      <a:pPr marL="389255">
                        <a:lnSpc>
                          <a:spcPts val="3320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Taxonomic</a:t>
                      </a:r>
                      <a:endParaRPr sz="3200">
                        <a:latin typeface="Carlito"/>
                        <a:cs typeface="Carlito"/>
                      </a:endParaRPr>
                    </a:p>
                    <a:p>
                      <a:pPr marL="325755">
                        <a:lnSpc>
                          <a:spcPts val="3815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Assignment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69473">
                <a:tc>
                  <a:txBody>
                    <a:bodyPr/>
                    <a:lstStyle/>
                    <a:p>
                      <a:pPr algn="ctr" marL="635">
                        <a:lnSpc>
                          <a:spcPts val="3585"/>
                        </a:lnSpc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Phylogenetic</a:t>
                      </a:r>
                      <a:endParaRPr sz="32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ts val="3815"/>
                        </a:lnSpc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Tree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429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dirty="0" sz="24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Sample QA 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/</a:t>
                      </a:r>
                      <a:r>
                        <a:rPr dirty="0" sz="2400" spc="-5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QC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160655">
                    <a:lnT w="76200">
                      <a:solidFill>
                        <a:srgbClr val="FFFFFF"/>
                      </a:solidFill>
                      <a:prstDash val="solid"/>
                    </a:lnT>
                    <a:lnB w="8227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059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Taxon</a:t>
                      </a:r>
                      <a:r>
                        <a:rPr dirty="0" sz="3200" spc="-2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Filtering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105410">
                    <a:lnT w="8227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52" name="object 52"/>
          <p:cNvGrpSpPr/>
          <p:nvPr/>
        </p:nvGrpSpPr>
        <p:grpSpPr>
          <a:xfrm>
            <a:off x="2599944" y="8327135"/>
            <a:ext cx="2664460" cy="1408430"/>
            <a:chOff x="2599944" y="8327135"/>
            <a:chExt cx="2664460" cy="1408430"/>
          </a:xfrm>
        </p:grpSpPr>
        <p:sp>
          <p:nvSpPr>
            <p:cNvPr id="53" name="object 53"/>
            <p:cNvSpPr/>
            <p:nvPr/>
          </p:nvSpPr>
          <p:spPr>
            <a:xfrm>
              <a:off x="2599944" y="8485632"/>
              <a:ext cx="2663952" cy="97840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831592" y="8327135"/>
              <a:ext cx="2292096" cy="140817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640558" y="8500322"/>
              <a:ext cx="2583116" cy="89973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3100260" y="8423148"/>
            <a:ext cx="1663064" cy="998219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65100" marR="5080" indent="-152400">
              <a:lnSpc>
                <a:spcPts val="3820"/>
              </a:lnSpc>
              <a:spcBef>
                <a:spcPts val="240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co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gi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al  Analysis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939" y="5895338"/>
            <a:ext cx="7619365" cy="2674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dirty="0" sz="2800" spc="-10">
                <a:latin typeface="Carlito"/>
                <a:cs typeface="Carlito"/>
              </a:rPr>
              <a:t>More </a:t>
            </a:r>
            <a:r>
              <a:rPr dirty="0" sz="2800" spc="-15">
                <a:latin typeface="Carlito"/>
                <a:cs typeface="Carlito"/>
              </a:rPr>
              <a:t>noisy </a:t>
            </a:r>
            <a:r>
              <a:rPr dirty="0" sz="2800" spc="-5">
                <a:latin typeface="Carlito"/>
                <a:cs typeface="Carlito"/>
              </a:rPr>
              <a:t>than</a:t>
            </a:r>
            <a:r>
              <a:rPr dirty="0" sz="2800" spc="2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reality</a:t>
            </a:r>
            <a:endParaRPr sz="2800">
              <a:latin typeface="Carlito"/>
              <a:cs typeface="Carlito"/>
            </a:endParaRPr>
          </a:p>
          <a:p>
            <a:pPr marL="320675" indent="-307975">
              <a:lnSpc>
                <a:spcPct val="100000"/>
              </a:lnSpc>
              <a:spcBef>
                <a:spcPts val="2445"/>
              </a:spcBef>
              <a:buFont typeface="Arial"/>
              <a:buChar char="•"/>
              <a:tabLst>
                <a:tab pos="320040" algn="l"/>
                <a:tab pos="320675" algn="l"/>
              </a:tabLst>
            </a:pPr>
            <a:r>
              <a:rPr dirty="0" sz="2800" spc="-5">
                <a:latin typeface="Carlito"/>
                <a:cs typeface="Carlito"/>
              </a:rPr>
              <a:t>Bad </a:t>
            </a:r>
            <a:r>
              <a:rPr dirty="0" sz="2800" spc="-25">
                <a:latin typeface="Carlito"/>
                <a:cs typeface="Carlito"/>
              </a:rPr>
              <a:t>for </a:t>
            </a:r>
            <a:r>
              <a:rPr dirty="0" sz="2800" spc="-20">
                <a:latin typeface="Carlito"/>
                <a:cs typeface="Carlito"/>
              </a:rPr>
              <a:t>statistical</a:t>
            </a:r>
            <a:r>
              <a:rPr dirty="0" sz="2800" spc="25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inference</a:t>
            </a:r>
            <a:endParaRPr sz="2800">
              <a:latin typeface="Carlito"/>
              <a:cs typeface="Carlito"/>
            </a:endParaRPr>
          </a:p>
          <a:p>
            <a:pPr lvl="1" marL="628650" indent="-307975">
              <a:lnSpc>
                <a:spcPct val="100000"/>
              </a:lnSpc>
              <a:spcBef>
                <a:spcPts val="2425"/>
              </a:spcBef>
              <a:buFont typeface="Arial"/>
              <a:buChar char="•"/>
              <a:tabLst>
                <a:tab pos="628015" algn="l"/>
                <a:tab pos="628650" algn="l"/>
              </a:tabLst>
            </a:pPr>
            <a:r>
              <a:rPr dirty="0" sz="2800" spc="-5">
                <a:latin typeface="Carlito"/>
                <a:cs typeface="Carlito"/>
              </a:rPr>
              <a:t>Multiple </a:t>
            </a:r>
            <a:r>
              <a:rPr dirty="0" sz="2800" spc="-10">
                <a:latin typeface="Carlito"/>
                <a:cs typeface="Carlito"/>
              </a:rPr>
              <a:t>hypothesis</a:t>
            </a:r>
            <a:r>
              <a:rPr dirty="0" sz="2800" spc="5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testing</a:t>
            </a:r>
            <a:endParaRPr sz="2800">
              <a:latin typeface="Carlito"/>
              <a:cs typeface="Carlito"/>
            </a:endParaRPr>
          </a:p>
          <a:p>
            <a:pPr lvl="1" marL="628650" indent="-307975">
              <a:lnSpc>
                <a:spcPct val="100000"/>
              </a:lnSpc>
              <a:spcBef>
                <a:spcPts val="2545"/>
              </a:spcBef>
              <a:buFont typeface="Arial"/>
              <a:buChar char="•"/>
              <a:tabLst>
                <a:tab pos="628015" algn="l"/>
                <a:tab pos="628650" algn="l"/>
              </a:tabLst>
            </a:pPr>
            <a:r>
              <a:rPr dirty="0" sz="2800" spc="-15">
                <a:latin typeface="Carlito"/>
                <a:cs typeface="Carlito"/>
              </a:rPr>
              <a:t>Poorly </a:t>
            </a:r>
            <a:r>
              <a:rPr dirty="0" sz="2800" spc="-10">
                <a:latin typeface="Carlito"/>
                <a:cs typeface="Carlito"/>
              </a:rPr>
              <a:t>defined, difficult </a:t>
            </a:r>
            <a:r>
              <a:rPr dirty="0" sz="2800" spc="-15">
                <a:latin typeface="Carlito"/>
                <a:cs typeface="Carlito"/>
              </a:rPr>
              <a:t>to </a:t>
            </a:r>
            <a:r>
              <a:rPr dirty="0" sz="2800" spc="-20">
                <a:latin typeface="Carlito"/>
                <a:cs typeface="Carlito"/>
              </a:rPr>
              <a:t>separate</a:t>
            </a:r>
            <a:r>
              <a:rPr dirty="0" sz="2800" spc="45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distributions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171176" y="460248"/>
            <a:ext cx="5697220" cy="1774189"/>
            <a:chOff x="10171176" y="460248"/>
            <a:chExt cx="5697220" cy="1774189"/>
          </a:xfrm>
        </p:grpSpPr>
        <p:sp>
          <p:nvSpPr>
            <p:cNvPr id="4" name="object 4"/>
            <p:cNvSpPr/>
            <p:nvPr/>
          </p:nvSpPr>
          <p:spPr>
            <a:xfrm>
              <a:off x="10171176" y="460248"/>
              <a:ext cx="5696712" cy="17739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009376" y="701040"/>
              <a:ext cx="4020312" cy="14051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10800" y="475996"/>
              <a:ext cx="5617705" cy="16933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210800" y="475995"/>
            <a:ext cx="5617845" cy="1693545"/>
          </a:xfrm>
          <a:prstGeom prst="rect">
            <a:avLst/>
          </a:prstGeom>
        </p:spPr>
        <p:txBody>
          <a:bodyPr wrap="square" lIns="0" tIns="354965" rIns="0" bIns="0" rtlCol="0" vert="horz">
            <a:spAutoFit/>
          </a:bodyPr>
          <a:lstStyle/>
          <a:p>
            <a:pPr marL="1078230" marR="1071880" indent="198120">
              <a:lnSpc>
                <a:spcPts val="3790"/>
              </a:lnSpc>
              <a:spcBef>
                <a:spcPts val="2795"/>
              </a:spcBef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Less Sparse 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Matrix  Sequence</a:t>
            </a:r>
            <a:r>
              <a:rPr dirty="0" sz="32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Resolution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72183" y="460248"/>
            <a:ext cx="5697220" cy="1774189"/>
            <a:chOff x="1472183" y="460248"/>
            <a:chExt cx="5697220" cy="1774189"/>
          </a:xfrm>
        </p:grpSpPr>
        <p:sp>
          <p:nvSpPr>
            <p:cNvPr id="9" name="object 9"/>
            <p:cNvSpPr/>
            <p:nvPr/>
          </p:nvSpPr>
          <p:spPr>
            <a:xfrm>
              <a:off x="1472183" y="460248"/>
              <a:ext cx="5696712" cy="177393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98063" y="701040"/>
              <a:ext cx="3044952" cy="14051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11769" y="475996"/>
              <a:ext cx="5617705" cy="16933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11769" y="475995"/>
            <a:ext cx="5617845" cy="1693545"/>
          </a:xfrm>
          <a:prstGeom prst="rect"/>
        </p:spPr>
        <p:txBody>
          <a:bodyPr wrap="square" lIns="0" tIns="354965" rIns="0" bIns="0" rtlCol="0" vert="horz">
            <a:spAutoFit/>
          </a:bodyPr>
          <a:lstStyle/>
          <a:p>
            <a:pPr marL="1566545" marR="1559560" indent="101600">
              <a:lnSpc>
                <a:spcPts val="3790"/>
              </a:lnSpc>
              <a:spcBef>
                <a:spcPts val="2795"/>
              </a:spcBef>
            </a:pPr>
            <a:r>
              <a:rPr dirty="0" u="none" sz="3200" spc="-5">
                <a:solidFill>
                  <a:srgbClr val="FFFFFF"/>
                </a:solidFill>
                <a:latin typeface="Carlito"/>
                <a:cs typeface="Carlito"/>
              </a:rPr>
              <a:t>Sparse </a:t>
            </a:r>
            <a:r>
              <a:rPr dirty="0" u="none" sz="3200">
                <a:solidFill>
                  <a:srgbClr val="FFFFFF"/>
                </a:solidFill>
                <a:latin typeface="Carlito"/>
                <a:cs typeface="Carlito"/>
              </a:rPr>
              <a:t>Matrix  OTU</a:t>
            </a:r>
            <a:r>
              <a:rPr dirty="0" u="none" sz="3200" spc="-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u="none" sz="3200">
                <a:solidFill>
                  <a:srgbClr val="FFFFFF"/>
                </a:solidFill>
                <a:latin typeface="Carlito"/>
                <a:cs typeface="Carlito"/>
              </a:rPr>
              <a:t>Clustering</a:t>
            </a:r>
            <a:endParaRPr sz="3200">
              <a:latin typeface="Carlito"/>
              <a:cs typeface="Carlito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08042" y="2483523"/>
          <a:ext cx="7299325" cy="3128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4660"/>
                <a:gridCol w="2028825"/>
                <a:gridCol w="1784985"/>
                <a:gridCol w="1740535"/>
              </a:tblGrid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 spc="5">
                          <a:latin typeface="Carlito"/>
                          <a:cs typeface="Carlito"/>
                        </a:rPr>
                        <a:t>ID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4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5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3200" spc="-30">
                          <a:latin typeface="Carlito"/>
                          <a:cs typeface="Carlito"/>
                        </a:rPr>
                        <a:t>OTU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 spc="-30">
                          <a:latin typeface="Carlito"/>
                          <a:cs typeface="Carlito"/>
                        </a:rPr>
                        <a:t>OTU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 spc="-30">
                          <a:latin typeface="Carlito"/>
                          <a:cs typeface="Carlito"/>
                        </a:rPr>
                        <a:t>OTU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3200" spc="-30">
                          <a:latin typeface="Carlito"/>
                          <a:cs typeface="Carlito"/>
                        </a:rPr>
                        <a:t>OTU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4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007068" y="2483523"/>
          <a:ext cx="7363459" cy="3128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900"/>
                <a:gridCol w="2047239"/>
                <a:gridCol w="1801494"/>
                <a:gridCol w="1757045"/>
              </a:tblGrid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 spc="5">
                          <a:latin typeface="Carlito"/>
                          <a:cs typeface="Carlito"/>
                        </a:rPr>
                        <a:t>ID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4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4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19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2315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4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425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3086" y="2785304"/>
            <a:ext cx="9705957" cy="6487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5940" y="481076"/>
            <a:ext cx="5595620" cy="14154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470"/>
              </a:lnSpc>
              <a:spcBef>
                <a:spcPts val="100"/>
              </a:spcBef>
            </a:pPr>
            <a:r>
              <a:rPr dirty="0" u="none" sz="4800" spc="-75"/>
              <a:t>Making </a:t>
            </a:r>
            <a:r>
              <a:rPr dirty="0" u="none" sz="4800" spc="-204"/>
              <a:t>Things</a:t>
            </a:r>
            <a:r>
              <a:rPr dirty="0" u="none" sz="4800" spc="-635"/>
              <a:t> </a:t>
            </a:r>
            <a:r>
              <a:rPr dirty="0" u="none" sz="4800" spc="-170"/>
              <a:t>Normal</a:t>
            </a:r>
            <a:endParaRPr sz="4800"/>
          </a:p>
          <a:p>
            <a:pPr marL="12700">
              <a:lnSpc>
                <a:spcPts val="5470"/>
              </a:lnSpc>
            </a:pPr>
            <a:r>
              <a:rPr dirty="0" u="none" sz="4800" spc="15" i="1">
                <a:latin typeface="Arial"/>
                <a:cs typeface="Arial"/>
              </a:rPr>
              <a:t>Data</a:t>
            </a:r>
            <a:r>
              <a:rPr dirty="0" u="none" sz="4800" spc="-100" i="1">
                <a:latin typeface="Arial"/>
                <a:cs typeface="Arial"/>
              </a:rPr>
              <a:t> </a:t>
            </a:r>
            <a:r>
              <a:rPr dirty="0" u="none" sz="4800" i="1">
                <a:latin typeface="Arial"/>
                <a:cs typeface="Arial"/>
              </a:rPr>
              <a:t>Transformation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89888" y="505968"/>
            <a:ext cx="2688590" cy="905510"/>
            <a:chOff x="1389888" y="505968"/>
            <a:chExt cx="2688590" cy="905510"/>
          </a:xfrm>
        </p:grpSpPr>
        <p:sp>
          <p:nvSpPr>
            <p:cNvPr id="5" name="object 5"/>
            <p:cNvSpPr/>
            <p:nvPr/>
          </p:nvSpPr>
          <p:spPr>
            <a:xfrm>
              <a:off x="1389888" y="518160"/>
              <a:ext cx="2688336" cy="768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16024" y="505968"/>
              <a:ext cx="2036064" cy="9052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8978" y="569175"/>
              <a:ext cx="2583116" cy="6647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428978" y="569175"/>
            <a:ext cx="2583180" cy="66484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553720">
              <a:lnSpc>
                <a:spcPct val="100000"/>
              </a:lnSpc>
              <a:spcBef>
                <a:spcPts val="605"/>
              </a:spcBef>
            </a:pPr>
            <a:r>
              <a:rPr dirty="0" sz="3000" spc="-5">
                <a:solidFill>
                  <a:srgbClr val="FFFFFF"/>
                </a:solidFill>
                <a:latin typeface="Carlito"/>
                <a:cs typeface="Carlito"/>
              </a:rPr>
              <a:t>Raw</a:t>
            </a:r>
            <a:r>
              <a:rPr dirty="0" sz="3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30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89888" y="1325880"/>
            <a:ext cx="2661285" cy="923925"/>
            <a:chOff x="1389888" y="1325880"/>
            <a:chExt cx="2661285" cy="923925"/>
          </a:xfrm>
        </p:grpSpPr>
        <p:sp>
          <p:nvSpPr>
            <p:cNvPr id="10" name="object 10"/>
            <p:cNvSpPr/>
            <p:nvPr/>
          </p:nvSpPr>
          <p:spPr>
            <a:xfrm>
              <a:off x="1389888" y="1356360"/>
              <a:ext cx="2660904" cy="7437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70888" y="1325880"/>
              <a:ext cx="1901952" cy="9235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28978" y="1371244"/>
              <a:ext cx="2583116" cy="6647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28978" y="1371244"/>
            <a:ext cx="2583180" cy="66484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621030">
              <a:lnSpc>
                <a:spcPct val="100000"/>
              </a:lnSpc>
              <a:spcBef>
                <a:spcPts val="495"/>
              </a:spcBef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QA 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QC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89888" y="2112264"/>
            <a:ext cx="2661285" cy="923925"/>
            <a:chOff x="1389888" y="2112264"/>
            <a:chExt cx="2661285" cy="923925"/>
          </a:xfrm>
        </p:grpSpPr>
        <p:sp>
          <p:nvSpPr>
            <p:cNvPr id="15" name="object 15"/>
            <p:cNvSpPr/>
            <p:nvPr/>
          </p:nvSpPr>
          <p:spPr>
            <a:xfrm>
              <a:off x="1389888" y="2145792"/>
              <a:ext cx="2660904" cy="74371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06296" y="2112264"/>
              <a:ext cx="2228088" cy="9235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28978" y="2159722"/>
              <a:ext cx="2583116" cy="6647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28978" y="2159722"/>
            <a:ext cx="2583180" cy="66484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459105">
              <a:lnSpc>
                <a:spcPct val="100000"/>
              </a:lnSpc>
              <a:spcBef>
                <a:spcPts val="505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Clustering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28978" y="5916103"/>
            <a:ext cx="2583116" cy="8997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1216152" y="2795016"/>
            <a:ext cx="3051175" cy="5718175"/>
            <a:chOff x="1216152" y="2795016"/>
            <a:chExt cx="3051175" cy="5718175"/>
          </a:xfrm>
        </p:grpSpPr>
        <p:sp>
          <p:nvSpPr>
            <p:cNvPr id="21" name="object 21"/>
            <p:cNvSpPr/>
            <p:nvPr/>
          </p:nvSpPr>
          <p:spPr>
            <a:xfrm>
              <a:off x="1389888" y="2898648"/>
              <a:ext cx="2660904" cy="1085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67968" y="2795016"/>
              <a:ext cx="2999232" cy="1405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89888" y="3986783"/>
              <a:ext cx="2660904" cy="9784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28978" y="2913311"/>
              <a:ext cx="2583116" cy="100623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722120" y="3828288"/>
              <a:ext cx="2066544" cy="1405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428978" y="3999545"/>
              <a:ext cx="2583116" cy="89973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389888" y="4937760"/>
              <a:ext cx="2660904" cy="9784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75232" y="4779264"/>
              <a:ext cx="2520696" cy="1405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28978" y="4951030"/>
              <a:ext cx="2583116" cy="89973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89888" y="5900927"/>
              <a:ext cx="2660904" cy="98145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74648" y="5742432"/>
              <a:ext cx="2782824" cy="140817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89888" y="6876287"/>
              <a:ext cx="2660904" cy="74371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05712" y="6934200"/>
              <a:ext cx="2429256" cy="71018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28978" y="6889990"/>
              <a:ext cx="2583116" cy="66477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89888" y="7623048"/>
              <a:ext cx="2660904" cy="74371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16152" y="7589519"/>
              <a:ext cx="3008376" cy="92354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28978" y="7637030"/>
              <a:ext cx="2583116" cy="66476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1428978" y="2913311"/>
          <a:ext cx="2583180" cy="5388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3180"/>
              </a:tblGrid>
              <a:tr h="498702">
                <a:tc>
                  <a:txBody>
                    <a:bodyPr/>
                    <a:lstStyle/>
                    <a:p>
                      <a:pPr algn="ctr">
                        <a:lnSpc>
                          <a:spcPts val="3765"/>
                        </a:lnSpc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De-replication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/>
                </a:tc>
              </a:tr>
              <a:tr h="547533">
                <a:tc>
                  <a:txBody>
                    <a:bodyPr/>
                    <a:lstStyle/>
                    <a:p>
                      <a:pPr algn="ctr">
                        <a:lnSpc>
                          <a:spcPts val="3629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/</a:t>
                      </a:r>
                      <a:r>
                        <a:rPr dirty="0" sz="3200" spc="-1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Counting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B w="79994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65607">
                <a:tc>
                  <a:txBody>
                    <a:bodyPr/>
                    <a:lstStyle/>
                    <a:p>
                      <a:pPr marL="596900">
                        <a:lnSpc>
                          <a:spcPts val="3640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Chimera</a:t>
                      </a:r>
                      <a:endParaRPr sz="3200">
                        <a:latin typeface="Carlito"/>
                        <a:cs typeface="Carlito"/>
                      </a:endParaRPr>
                    </a:p>
                    <a:p>
                      <a:pPr marL="573405">
                        <a:lnSpc>
                          <a:spcPts val="3815"/>
                        </a:lnSpc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Removal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T w="79994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58278">
                <a:tc>
                  <a:txBody>
                    <a:bodyPr/>
                    <a:lstStyle/>
                    <a:p>
                      <a:pPr marL="389255">
                        <a:lnSpc>
                          <a:spcPts val="3525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Taxonomic</a:t>
                      </a:r>
                      <a:endParaRPr sz="3200">
                        <a:latin typeface="Carlito"/>
                        <a:cs typeface="Carlito"/>
                      </a:endParaRPr>
                    </a:p>
                    <a:p>
                      <a:pPr marL="325755">
                        <a:lnSpc>
                          <a:spcPts val="3815"/>
                        </a:lnSpc>
                      </a:pPr>
                      <a:r>
                        <a:rPr dirty="0" sz="32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Assignment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69479">
                <a:tc>
                  <a:txBody>
                    <a:bodyPr/>
                    <a:lstStyle/>
                    <a:p>
                      <a:pPr algn="ctr" marL="635">
                        <a:lnSpc>
                          <a:spcPts val="3585"/>
                        </a:lnSpc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Phylogenetic</a:t>
                      </a:r>
                      <a:endParaRPr sz="32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ts val="3815"/>
                        </a:lnSpc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Tree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429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dirty="0" sz="24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Sample QA 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/</a:t>
                      </a:r>
                      <a:r>
                        <a:rPr dirty="0" sz="2400" spc="-5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QC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160655">
                    <a:lnT w="76200">
                      <a:solidFill>
                        <a:srgbClr val="FFFFFF"/>
                      </a:solidFill>
                      <a:prstDash val="solid"/>
                    </a:lnT>
                    <a:lnB w="8227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059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Taxon</a:t>
                      </a:r>
                      <a:r>
                        <a:rPr dirty="0" sz="3200" spc="-2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 spc="-5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Filtering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105410">
                    <a:lnT w="8227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39" name="object 39"/>
          <p:cNvGrpSpPr/>
          <p:nvPr/>
        </p:nvGrpSpPr>
        <p:grpSpPr>
          <a:xfrm>
            <a:off x="1389888" y="8311895"/>
            <a:ext cx="2661285" cy="1408430"/>
            <a:chOff x="1389888" y="8311895"/>
            <a:chExt cx="2661285" cy="1408430"/>
          </a:xfrm>
        </p:grpSpPr>
        <p:sp>
          <p:nvSpPr>
            <p:cNvPr id="40" name="object 40"/>
            <p:cNvSpPr/>
            <p:nvPr/>
          </p:nvSpPr>
          <p:spPr>
            <a:xfrm>
              <a:off x="1389888" y="8470392"/>
              <a:ext cx="2660904" cy="97840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621536" y="8311895"/>
              <a:ext cx="2292095" cy="140817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428978" y="8485303"/>
              <a:ext cx="2583116" cy="89973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888680" y="8407909"/>
            <a:ext cx="1663064" cy="998219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65100" marR="5080" indent="-152400">
              <a:lnSpc>
                <a:spcPts val="3820"/>
              </a:lnSpc>
              <a:spcBef>
                <a:spcPts val="240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co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gi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al  Analysis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9235" y="118979"/>
            <a:ext cx="6258560" cy="922019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850" spc="-235"/>
              <a:t>Data</a:t>
            </a:r>
            <a:r>
              <a:rPr dirty="0" sz="5850" spc="-445"/>
              <a:t> </a:t>
            </a:r>
            <a:r>
              <a:rPr dirty="0" sz="5850" spc="-260"/>
              <a:t>Transformation</a:t>
            </a:r>
            <a:endParaRPr sz="5850"/>
          </a:p>
        </p:txBody>
      </p:sp>
      <p:sp>
        <p:nvSpPr>
          <p:cNvPr id="3" name="object 3"/>
          <p:cNvSpPr/>
          <p:nvPr/>
        </p:nvSpPr>
        <p:spPr>
          <a:xfrm>
            <a:off x="628750" y="1688734"/>
            <a:ext cx="15152956" cy="7046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69436" y="8973312"/>
            <a:ext cx="135890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10">
                <a:latin typeface="Carlito"/>
                <a:cs typeface="Carlito"/>
              </a:rPr>
              <a:t>x/sum(x)</a:t>
            </a:r>
            <a:endParaRPr sz="29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22453" y="8747760"/>
            <a:ext cx="3008630" cy="9245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880744" marR="5080" indent="-868680">
              <a:lnSpc>
                <a:spcPts val="3600"/>
              </a:lnSpc>
              <a:spcBef>
                <a:spcPts val="120"/>
              </a:spcBef>
            </a:pPr>
            <a:r>
              <a:rPr dirty="0" sz="2900" spc="10">
                <a:latin typeface="Carlito"/>
                <a:cs typeface="Carlito"/>
              </a:rPr>
              <a:t>min(sample_sum)</a:t>
            </a:r>
            <a:r>
              <a:rPr dirty="0" sz="2900" spc="-50">
                <a:latin typeface="Carlito"/>
                <a:cs typeface="Carlito"/>
              </a:rPr>
              <a:t> </a:t>
            </a:r>
            <a:r>
              <a:rPr dirty="0" sz="2900">
                <a:latin typeface="Carlito"/>
                <a:cs typeface="Carlito"/>
              </a:rPr>
              <a:t>*  </a:t>
            </a:r>
            <a:r>
              <a:rPr dirty="0" sz="2900" spc="10">
                <a:latin typeface="Carlito"/>
                <a:cs typeface="Carlito"/>
              </a:rPr>
              <a:t>x/sum(x)</a:t>
            </a:r>
            <a:endParaRPr sz="29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8540" y="8973312"/>
            <a:ext cx="141224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5">
                <a:latin typeface="Carlito"/>
                <a:cs typeface="Carlito"/>
              </a:rPr>
              <a:t>log(1 </a:t>
            </a:r>
            <a:r>
              <a:rPr dirty="0" sz="2900">
                <a:latin typeface="Carlito"/>
                <a:cs typeface="Carlito"/>
              </a:rPr>
              <a:t>+</a:t>
            </a:r>
            <a:r>
              <a:rPr dirty="0" sz="2900" spc="-35">
                <a:latin typeface="Carlito"/>
                <a:cs typeface="Carlito"/>
              </a:rPr>
              <a:t> </a:t>
            </a:r>
            <a:r>
              <a:rPr dirty="0" sz="2900" spc="5">
                <a:latin typeface="Carlito"/>
                <a:cs typeface="Carlito"/>
              </a:rPr>
              <a:t>x)</a:t>
            </a:r>
            <a:endParaRPr sz="2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3942" y="381165"/>
            <a:ext cx="9932670" cy="68326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300" spc="-135"/>
              <a:t>log </a:t>
            </a:r>
            <a:r>
              <a:rPr dirty="0" sz="4300" spc="-195"/>
              <a:t>Transformation </a:t>
            </a:r>
            <a:r>
              <a:rPr dirty="0" sz="4300" spc="-165"/>
              <a:t>Shifts </a:t>
            </a:r>
            <a:r>
              <a:rPr dirty="0" sz="4300" spc="-220"/>
              <a:t>Towards</a:t>
            </a:r>
            <a:r>
              <a:rPr dirty="0" sz="4300" spc="-690"/>
              <a:t> </a:t>
            </a:r>
            <a:r>
              <a:rPr dirty="0" sz="4300" spc="-155"/>
              <a:t>Normality</a:t>
            </a:r>
            <a:endParaRPr sz="4300"/>
          </a:p>
        </p:txBody>
      </p:sp>
      <p:sp>
        <p:nvSpPr>
          <p:cNvPr id="3" name="object 3"/>
          <p:cNvSpPr/>
          <p:nvPr/>
        </p:nvSpPr>
        <p:spPr>
          <a:xfrm>
            <a:off x="1242256" y="2024842"/>
            <a:ext cx="14743279" cy="5845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24695" y="8570467"/>
            <a:ext cx="157892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rlito"/>
                <a:cs typeface="Carlito"/>
              </a:rPr>
              <a:t>Weiss S. et </a:t>
            </a:r>
            <a:r>
              <a:rPr dirty="0" sz="2400" spc="-5" b="1">
                <a:latin typeface="Carlito"/>
                <a:cs typeface="Carlito"/>
              </a:rPr>
              <a:t>al. </a:t>
            </a:r>
            <a:r>
              <a:rPr dirty="0" sz="2400" spc="-5">
                <a:latin typeface="Carlito"/>
                <a:cs typeface="Carlito"/>
              </a:rPr>
              <a:t>Normalization </a:t>
            </a:r>
            <a:r>
              <a:rPr dirty="0" sz="2400">
                <a:latin typeface="Carlito"/>
                <a:cs typeface="Carlito"/>
              </a:rPr>
              <a:t>and </a:t>
            </a:r>
            <a:r>
              <a:rPr dirty="0" sz="2400" spc="-5">
                <a:latin typeface="Carlito"/>
                <a:cs typeface="Carlito"/>
              </a:rPr>
              <a:t>microbial </a:t>
            </a:r>
            <a:r>
              <a:rPr dirty="0" sz="2400">
                <a:latin typeface="Carlito"/>
                <a:cs typeface="Carlito"/>
              </a:rPr>
              <a:t>differential </a:t>
            </a:r>
            <a:r>
              <a:rPr dirty="0" sz="2400" spc="-5">
                <a:latin typeface="Carlito"/>
                <a:cs typeface="Carlito"/>
              </a:rPr>
              <a:t>abundance strategies </a:t>
            </a:r>
            <a:r>
              <a:rPr dirty="0" sz="2400">
                <a:latin typeface="Carlito"/>
                <a:cs typeface="Carlito"/>
              </a:rPr>
              <a:t>depend </a:t>
            </a:r>
            <a:r>
              <a:rPr dirty="0" sz="2400" spc="-5">
                <a:latin typeface="Carlito"/>
                <a:cs typeface="Carlito"/>
              </a:rPr>
              <a:t>on data characteristics. </a:t>
            </a:r>
            <a:r>
              <a:rPr dirty="0" sz="2400" spc="-5" i="1">
                <a:latin typeface="Carlito"/>
                <a:cs typeface="Carlito"/>
              </a:rPr>
              <a:t>Microbiome.</a:t>
            </a:r>
            <a:r>
              <a:rPr dirty="0" sz="2400" spc="75" i="1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2017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8178" y="421524"/>
            <a:ext cx="7432040" cy="8921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650" spc="-210"/>
              <a:t>Sample </a:t>
            </a:r>
            <a:r>
              <a:rPr dirty="0" sz="5650" spc="-235"/>
              <a:t>Outlier</a:t>
            </a:r>
            <a:r>
              <a:rPr dirty="0" sz="5650" spc="-700"/>
              <a:t> </a:t>
            </a:r>
            <a:r>
              <a:rPr dirty="0" sz="5650" spc="-225"/>
              <a:t>Detection</a:t>
            </a:r>
            <a:endParaRPr sz="56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37592" y="3115856"/>
          <a:ext cx="7085965" cy="316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8715"/>
                <a:gridCol w="1548765"/>
                <a:gridCol w="1456055"/>
                <a:gridCol w="1437005"/>
                <a:gridCol w="1473834"/>
              </a:tblGrid>
              <a:tr h="52485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ID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2400" spc="-1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>
                          <a:latin typeface="Carlito"/>
                          <a:cs typeface="Carlito"/>
                        </a:rPr>
                        <a:t>1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24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>
                          <a:latin typeface="Carlito"/>
                          <a:cs typeface="Carlito"/>
                        </a:rPr>
                        <a:t>2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24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>
                          <a:latin typeface="Carlito"/>
                          <a:cs typeface="Carlito"/>
                        </a:rPr>
                        <a:t>3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24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>
                          <a:latin typeface="Carlito"/>
                          <a:cs typeface="Carlito"/>
                        </a:rPr>
                        <a:t>4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52485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24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>
                          <a:latin typeface="Carlito"/>
                          <a:cs typeface="Carlito"/>
                        </a:rPr>
                        <a:t>1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00">
                          <a:latin typeface="Carlito"/>
                          <a:cs typeface="Carlito"/>
                        </a:rPr>
                        <a:t>0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00">
                          <a:latin typeface="Carlito"/>
                          <a:cs typeface="Carlito"/>
                        </a:rPr>
                        <a:t>0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00">
                          <a:latin typeface="Carlito"/>
                          <a:cs typeface="Carlito"/>
                        </a:rPr>
                        <a:t>2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2400">
                          <a:latin typeface="Carlito"/>
                          <a:cs typeface="Carlito"/>
                        </a:rPr>
                        <a:t>0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52485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dirty="0" sz="24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24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>
                          <a:latin typeface="Carlito"/>
                          <a:cs typeface="Carlito"/>
                        </a:rPr>
                        <a:t>2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270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12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270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dirty="0" sz="2400">
                          <a:latin typeface="Carlito"/>
                          <a:cs typeface="Carlito"/>
                        </a:rPr>
                        <a:t>8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270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dirty="0" sz="2400">
                          <a:latin typeface="Carlito"/>
                          <a:cs typeface="Carlito"/>
                        </a:rPr>
                        <a:t>8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270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456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270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52485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24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24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>
                          <a:latin typeface="Carlito"/>
                          <a:cs typeface="Carlito"/>
                        </a:rPr>
                        <a:t>3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46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112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46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101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46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98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46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10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46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52485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24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>
                          <a:latin typeface="Carlito"/>
                          <a:cs typeface="Carlito"/>
                        </a:rPr>
                        <a:t>4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9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435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9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435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9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382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9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>
                          <a:latin typeface="Carlito"/>
                          <a:cs typeface="Carlito"/>
                        </a:rPr>
                        <a:t>3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9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52485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24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>
                          <a:latin typeface="Carlito"/>
                          <a:cs typeface="Carlito"/>
                        </a:rPr>
                        <a:t>5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9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76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9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83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9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68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9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2400" spc="-5">
                          <a:latin typeface="Carlito"/>
                          <a:cs typeface="Carlito"/>
                        </a:rPr>
                        <a:t>145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39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1948159" y="6562343"/>
            <a:ext cx="908685" cy="1615440"/>
            <a:chOff x="11948159" y="6562343"/>
            <a:chExt cx="908685" cy="1615440"/>
          </a:xfrm>
        </p:grpSpPr>
        <p:sp>
          <p:nvSpPr>
            <p:cNvPr id="5" name="object 5"/>
            <p:cNvSpPr/>
            <p:nvPr/>
          </p:nvSpPr>
          <p:spPr>
            <a:xfrm>
              <a:off x="11948159" y="6562343"/>
              <a:ext cx="908303" cy="1615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986323" y="6576961"/>
              <a:ext cx="829754" cy="15353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3564488" y="3483355"/>
            <a:ext cx="23374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1525" algn="l"/>
              </a:tabLst>
            </a:pPr>
            <a:r>
              <a:rPr dirty="0" sz="4800">
                <a:latin typeface="Carlito"/>
                <a:cs typeface="Carlito"/>
              </a:rPr>
              <a:t>…	n</a:t>
            </a:r>
            <a:r>
              <a:rPr dirty="0" sz="4800" spc="-10">
                <a:latin typeface="Carlito"/>
                <a:cs typeface="Carlito"/>
              </a:rPr>
              <a:t>=</a:t>
            </a:r>
            <a:r>
              <a:rPr dirty="0" sz="4800" spc="5">
                <a:latin typeface="Carlito"/>
                <a:cs typeface="Carlito"/>
              </a:rPr>
              <a:t>270</a:t>
            </a:r>
            <a:endParaRPr sz="4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4965" y="6153404"/>
            <a:ext cx="4464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Carlito"/>
                <a:cs typeface="Carlito"/>
              </a:rPr>
              <a:t>…</a:t>
            </a:r>
            <a:endParaRPr sz="48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89028" y="7040371"/>
            <a:ext cx="15779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latin typeface="Carlito"/>
                <a:cs typeface="Carlito"/>
              </a:rPr>
              <a:t>n</a:t>
            </a:r>
            <a:r>
              <a:rPr dirty="0" sz="4800" spc="-10">
                <a:latin typeface="Carlito"/>
                <a:cs typeface="Carlito"/>
              </a:rPr>
              <a:t>=</a:t>
            </a:r>
            <a:r>
              <a:rPr dirty="0" sz="4800" spc="5">
                <a:latin typeface="Carlito"/>
                <a:cs typeface="Carlito"/>
              </a:rPr>
              <a:t>724</a:t>
            </a:r>
            <a:endParaRPr sz="48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93063" y="460248"/>
            <a:ext cx="2688590" cy="905510"/>
            <a:chOff x="893063" y="460248"/>
            <a:chExt cx="2688590" cy="905510"/>
          </a:xfrm>
        </p:grpSpPr>
        <p:sp>
          <p:nvSpPr>
            <p:cNvPr id="11" name="object 11"/>
            <p:cNvSpPr/>
            <p:nvPr/>
          </p:nvSpPr>
          <p:spPr>
            <a:xfrm>
              <a:off x="893063" y="472440"/>
              <a:ext cx="2688336" cy="768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19200" y="460248"/>
              <a:ext cx="2036064" cy="9052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31896" y="523455"/>
              <a:ext cx="2583116" cy="6647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31896" y="523455"/>
            <a:ext cx="2583180" cy="66484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553720">
              <a:lnSpc>
                <a:spcPct val="100000"/>
              </a:lnSpc>
              <a:spcBef>
                <a:spcPts val="605"/>
              </a:spcBef>
            </a:pPr>
            <a:r>
              <a:rPr dirty="0" sz="3000" spc="-5">
                <a:solidFill>
                  <a:srgbClr val="FFFFFF"/>
                </a:solidFill>
                <a:latin typeface="Carlito"/>
                <a:cs typeface="Carlito"/>
              </a:rPr>
              <a:t>Raw</a:t>
            </a:r>
            <a:r>
              <a:rPr dirty="0" sz="30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30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93063" y="1280160"/>
            <a:ext cx="2661285" cy="923925"/>
            <a:chOff x="893063" y="1280160"/>
            <a:chExt cx="2661285" cy="923925"/>
          </a:xfrm>
        </p:grpSpPr>
        <p:sp>
          <p:nvSpPr>
            <p:cNvPr id="16" name="object 16"/>
            <p:cNvSpPr/>
            <p:nvPr/>
          </p:nvSpPr>
          <p:spPr>
            <a:xfrm>
              <a:off x="893063" y="1310640"/>
              <a:ext cx="2660904" cy="7437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74063" y="1280160"/>
              <a:ext cx="1898904" cy="9235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31896" y="1325524"/>
              <a:ext cx="2583116" cy="6647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931896" y="1325524"/>
            <a:ext cx="2583180" cy="66484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621030">
              <a:lnSpc>
                <a:spcPct val="100000"/>
              </a:lnSpc>
              <a:spcBef>
                <a:spcPts val="495"/>
              </a:spcBef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QA 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QC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93063" y="2066544"/>
            <a:ext cx="2661285" cy="923925"/>
            <a:chOff x="893063" y="2066544"/>
            <a:chExt cx="2661285" cy="923925"/>
          </a:xfrm>
        </p:grpSpPr>
        <p:sp>
          <p:nvSpPr>
            <p:cNvPr id="21" name="object 21"/>
            <p:cNvSpPr/>
            <p:nvPr/>
          </p:nvSpPr>
          <p:spPr>
            <a:xfrm>
              <a:off x="893063" y="2100072"/>
              <a:ext cx="2660904" cy="7437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09472" y="2066544"/>
              <a:ext cx="2228088" cy="9235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31896" y="2114002"/>
              <a:ext cx="2583116" cy="6647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931896" y="2114002"/>
            <a:ext cx="2583180" cy="66484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459105">
              <a:lnSpc>
                <a:spcPct val="100000"/>
              </a:lnSpc>
              <a:spcBef>
                <a:spcPts val="505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Clustering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8095" y="2749295"/>
            <a:ext cx="3002280" cy="1405255"/>
            <a:chOff x="768095" y="2749295"/>
            <a:chExt cx="3002280" cy="1405255"/>
          </a:xfrm>
        </p:grpSpPr>
        <p:sp>
          <p:nvSpPr>
            <p:cNvPr id="26" name="object 26"/>
            <p:cNvSpPr/>
            <p:nvPr/>
          </p:nvSpPr>
          <p:spPr>
            <a:xfrm>
              <a:off x="893063" y="2852927"/>
              <a:ext cx="2660904" cy="1085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68095" y="2749295"/>
              <a:ext cx="3002280" cy="14051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31896" y="2867591"/>
              <a:ext cx="2583116" cy="100623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931896" y="2867591"/>
            <a:ext cx="2583180" cy="4991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8110">
              <a:lnSpc>
                <a:spcPts val="3765"/>
              </a:lnSpc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De-replication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1896" y="3366294"/>
            <a:ext cx="2583180" cy="50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7830">
              <a:lnSpc>
                <a:spcPts val="3629"/>
              </a:lnSpc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Counting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93063" y="3782567"/>
            <a:ext cx="2661285" cy="1405255"/>
            <a:chOff x="893063" y="3782567"/>
            <a:chExt cx="2661285" cy="1405255"/>
          </a:xfrm>
        </p:grpSpPr>
        <p:sp>
          <p:nvSpPr>
            <p:cNvPr id="32" name="object 32"/>
            <p:cNvSpPr/>
            <p:nvPr/>
          </p:nvSpPr>
          <p:spPr>
            <a:xfrm>
              <a:off x="893063" y="3941063"/>
              <a:ext cx="2660904" cy="9784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25295" y="3782567"/>
              <a:ext cx="2066543" cy="140512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31896" y="3953824"/>
              <a:ext cx="2583116" cy="89973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493202" y="3878581"/>
            <a:ext cx="1460500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2286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Chimera  R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val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93063" y="4733544"/>
            <a:ext cx="2661285" cy="1405255"/>
            <a:chOff x="893063" y="4733544"/>
            <a:chExt cx="2661285" cy="1405255"/>
          </a:xfrm>
        </p:grpSpPr>
        <p:sp>
          <p:nvSpPr>
            <p:cNvPr id="37" name="object 37"/>
            <p:cNvSpPr/>
            <p:nvPr/>
          </p:nvSpPr>
          <p:spPr>
            <a:xfrm>
              <a:off x="893063" y="4892040"/>
              <a:ext cx="2660904" cy="9784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78407" y="4733544"/>
              <a:ext cx="2520695" cy="14051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31896" y="4905310"/>
              <a:ext cx="2583116" cy="89973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1245553" y="4829557"/>
            <a:ext cx="1956435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 indent="63500">
              <a:lnSpc>
                <a:spcPts val="3790"/>
              </a:lnSpc>
              <a:spcBef>
                <a:spcPts val="265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Taxonomic 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ssi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gnm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77824" y="5696711"/>
            <a:ext cx="2783205" cy="1408430"/>
            <a:chOff x="877824" y="5696711"/>
            <a:chExt cx="2783205" cy="1408430"/>
          </a:xfrm>
        </p:grpSpPr>
        <p:sp>
          <p:nvSpPr>
            <p:cNvPr id="42" name="object 42"/>
            <p:cNvSpPr/>
            <p:nvPr/>
          </p:nvSpPr>
          <p:spPr>
            <a:xfrm>
              <a:off x="893064" y="5855207"/>
              <a:ext cx="2660904" cy="98145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77824" y="5696711"/>
              <a:ext cx="2782824" cy="140817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31896" y="5870383"/>
              <a:ext cx="2583116" cy="89973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931896" y="5795772"/>
            <a:ext cx="2583180" cy="995044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919480" marR="219075" indent="-692150">
              <a:lnSpc>
                <a:spcPts val="3790"/>
              </a:lnSpc>
              <a:spcBef>
                <a:spcPts val="265"/>
              </a:spcBef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ylo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tic 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Tree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93063" y="6830568"/>
            <a:ext cx="2661285" cy="768350"/>
            <a:chOff x="893063" y="6830568"/>
            <a:chExt cx="2661285" cy="768350"/>
          </a:xfrm>
        </p:grpSpPr>
        <p:sp>
          <p:nvSpPr>
            <p:cNvPr id="47" name="object 47"/>
            <p:cNvSpPr/>
            <p:nvPr/>
          </p:nvSpPr>
          <p:spPr>
            <a:xfrm>
              <a:off x="893063" y="6830568"/>
              <a:ext cx="2660904" cy="74371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08887" y="6888480"/>
              <a:ext cx="2429256" cy="71018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31896" y="6844270"/>
              <a:ext cx="2583116" cy="66477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931896" y="6955028"/>
            <a:ext cx="2583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035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Sample QA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QC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19327" y="7543800"/>
            <a:ext cx="3008630" cy="2131060"/>
            <a:chOff x="719327" y="7543800"/>
            <a:chExt cx="3008630" cy="2131060"/>
          </a:xfrm>
        </p:grpSpPr>
        <p:sp>
          <p:nvSpPr>
            <p:cNvPr id="52" name="object 52"/>
            <p:cNvSpPr/>
            <p:nvPr/>
          </p:nvSpPr>
          <p:spPr>
            <a:xfrm>
              <a:off x="893063" y="7577328"/>
              <a:ext cx="2660904" cy="74371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19327" y="7543800"/>
              <a:ext cx="3008376" cy="92354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931896" y="7591310"/>
              <a:ext cx="2583116" cy="66476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93063" y="8424672"/>
              <a:ext cx="2660904" cy="97840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124711" y="8266175"/>
              <a:ext cx="2292095" cy="140817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931896" y="8439583"/>
              <a:ext cx="2583116" cy="89973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931896" y="7411211"/>
            <a:ext cx="2583180" cy="1948814"/>
          </a:xfrm>
          <a:prstGeom prst="rect">
            <a:avLst/>
          </a:prstGeom>
        </p:spPr>
        <p:txBody>
          <a:bodyPr wrap="square" lIns="0" tIns="2444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925"/>
              </a:spcBef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Taxon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Filtering</a:t>
            </a:r>
            <a:endParaRPr sz="3200">
              <a:latin typeface="Carlito"/>
              <a:cs typeface="Carlito"/>
            </a:endParaRPr>
          </a:p>
          <a:p>
            <a:pPr algn="ctr" marL="471805" marR="465455">
              <a:lnSpc>
                <a:spcPts val="3820"/>
              </a:lnSpc>
              <a:spcBef>
                <a:spcPts val="1964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co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gi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al  Analysis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86511" y="6912864"/>
            <a:ext cx="576580" cy="668020"/>
            <a:chOff x="286511" y="6912864"/>
            <a:chExt cx="576580" cy="668020"/>
          </a:xfrm>
        </p:grpSpPr>
        <p:sp>
          <p:nvSpPr>
            <p:cNvPr id="60" name="object 60"/>
            <p:cNvSpPr/>
            <p:nvPr/>
          </p:nvSpPr>
          <p:spPr>
            <a:xfrm>
              <a:off x="286511" y="6912864"/>
              <a:ext cx="576072" cy="66751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25085" y="6927215"/>
              <a:ext cx="498407" cy="58855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803" y="5227980"/>
            <a:ext cx="1617345" cy="1026794"/>
            <a:chOff x="1143803" y="5227980"/>
            <a:chExt cx="1617345" cy="1026794"/>
          </a:xfrm>
        </p:grpSpPr>
        <p:sp>
          <p:nvSpPr>
            <p:cNvPr id="3" name="object 3"/>
            <p:cNvSpPr/>
            <p:nvPr/>
          </p:nvSpPr>
          <p:spPr>
            <a:xfrm>
              <a:off x="1156503" y="5240680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47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47" y="1001242"/>
                  </a:lnTo>
                  <a:lnTo>
                    <a:pt x="1591547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56503" y="5240680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07757" y="5334193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78698" y="5334193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18106" y="578533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39111" y="5410314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12824" y="578533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423644" y="6207759"/>
            <a:ext cx="1060450" cy="6076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63830" marR="5080" indent="-151765">
              <a:lnSpc>
                <a:spcPct val="101099"/>
              </a:lnSpc>
              <a:spcBef>
                <a:spcPts val="75"/>
              </a:spcBef>
            </a:pPr>
            <a:r>
              <a:rPr dirty="0" sz="1900" spc="-15">
                <a:latin typeface="Carlito"/>
                <a:cs typeface="Carlito"/>
              </a:rPr>
              <a:t>Co</a:t>
            </a:r>
            <a:r>
              <a:rPr dirty="0" sz="1900" spc="-10">
                <a:latin typeface="Carlito"/>
                <a:cs typeface="Carlito"/>
              </a:rPr>
              <a:t>-</a:t>
            </a:r>
            <a:r>
              <a:rPr dirty="0" sz="1900" spc="-25">
                <a:latin typeface="Carlito"/>
                <a:cs typeface="Carlito"/>
              </a:rPr>
              <a:t>h</a:t>
            </a:r>
            <a:r>
              <a:rPr dirty="0" sz="1900" spc="-15">
                <a:latin typeface="Carlito"/>
                <a:cs typeface="Carlito"/>
              </a:rPr>
              <a:t>o</a:t>
            </a:r>
            <a:r>
              <a:rPr dirty="0" sz="1900" spc="-25">
                <a:latin typeface="Carlito"/>
                <a:cs typeface="Carlito"/>
              </a:rPr>
              <a:t>u</a:t>
            </a:r>
            <a:r>
              <a:rPr dirty="0" sz="1900" spc="-20">
                <a:latin typeface="Carlito"/>
                <a:cs typeface="Carlito"/>
              </a:rPr>
              <a:t>se</a:t>
            </a:r>
            <a:r>
              <a:rPr dirty="0" sz="1900">
                <a:latin typeface="Carlito"/>
                <a:cs typeface="Carlito"/>
              </a:rPr>
              <a:t>d  1</a:t>
            </a:r>
            <a:r>
              <a:rPr dirty="0" sz="1900" spc="-45">
                <a:latin typeface="Carlito"/>
                <a:cs typeface="Carlito"/>
              </a:rPr>
              <a:t> </a:t>
            </a:r>
            <a:r>
              <a:rPr dirty="0" sz="1900" spc="-20">
                <a:latin typeface="Carlito"/>
                <a:cs typeface="Carlito"/>
              </a:rPr>
              <a:t>Week</a:t>
            </a:r>
            <a:endParaRPr sz="19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21294" y="2868764"/>
            <a:ext cx="3730625" cy="5786120"/>
            <a:chOff x="1521294" y="2868764"/>
            <a:chExt cx="3730625" cy="5786120"/>
          </a:xfrm>
        </p:grpSpPr>
        <p:sp>
          <p:nvSpPr>
            <p:cNvPr id="12" name="object 12"/>
            <p:cNvSpPr/>
            <p:nvPr/>
          </p:nvSpPr>
          <p:spPr>
            <a:xfrm>
              <a:off x="3647554" y="2868764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51" y="1001242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7554" y="4061739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47554" y="4061739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47554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51" y="1001242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47554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21294" y="3254463"/>
              <a:ext cx="2790190" cy="2251075"/>
            </a:xfrm>
            <a:custGeom>
              <a:avLst/>
              <a:gdLst/>
              <a:ahLst/>
              <a:cxnLst/>
              <a:rect l="l" t="t" r="r" b="b"/>
              <a:pathLst>
                <a:path w="2790190" h="2251075">
                  <a:moveTo>
                    <a:pt x="39560" y="2199233"/>
                  </a:moveTo>
                  <a:lnTo>
                    <a:pt x="0" y="2231097"/>
                  </a:lnTo>
                  <a:lnTo>
                    <a:pt x="15925" y="2250884"/>
                  </a:lnTo>
                  <a:lnTo>
                    <a:pt x="55486" y="2219007"/>
                  </a:lnTo>
                  <a:lnTo>
                    <a:pt x="39560" y="2199233"/>
                  </a:lnTo>
                  <a:close/>
                </a:path>
                <a:path w="2790190" h="2251075">
                  <a:moveTo>
                    <a:pt x="118681" y="2135492"/>
                  </a:moveTo>
                  <a:lnTo>
                    <a:pt x="79120" y="2167356"/>
                  </a:lnTo>
                  <a:lnTo>
                    <a:pt x="95046" y="2187143"/>
                  </a:lnTo>
                  <a:lnTo>
                    <a:pt x="134607" y="2155278"/>
                  </a:lnTo>
                  <a:lnTo>
                    <a:pt x="118681" y="2135492"/>
                  </a:lnTo>
                  <a:close/>
                </a:path>
                <a:path w="2790190" h="2251075">
                  <a:moveTo>
                    <a:pt x="197789" y="2071751"/>
                  </a:moveTo>
                  <a:lnTo>
                    <a:pt x="158229" y="2103628"/>
                  </a:lnTo>
                  <a:lnTo>
                    <a:pt x="174167" y="2123401"/>
                  </a:lnTo>
                  <a:lnTo>
                    <a:pt x="213728" y="2091537"/>
                  </a:lnTo>
                  <a:lnTo>
                    <a:pt x="197789" y="2071751"/>
                  </a:lnTo>
                  <a:close/>
                </a:path>
                <a:path w="2790190" h="2251075">
                  <a:moveTo>
                    <a:pt x="276910" y="2008009"/>
                  </a:moveTo>
                  <a:lnTo>
                    <a:pt x="237350" y="2039886"/>
                  </a:lnTo>
                  <a:lnTo>
                    <a:pt x="253288" y="2059660"/>
                  </a:lnTo>
                  <a:lnTo>
                    <a:pt x="292849" y="2027796"/>
                  </a:lnTo>
                  <a:lnTo>
                    <a:pt x="276910" y="2008009"/>
                  </a:lnTo>
                  <a:close/>
                </a:path>
                <a:path w="2790190" h="2251075">
                  <a:moveTo>
                    <a:pt x="356031" y="1944281"/>
                  </a:moveTo>
                  <a:lnTo>
                    <a:pt x="316471" y="1976145"/>
                  </a:lnTo>
                  <a:lnTo>
                    <a:pt x="332409" y="1995931"/>
                  </a:lnTo>
                  <a:lnTo>
                    <a:pt x="371970" y="1964054"/>
                  </a:lnTo>
                  <a:lnTo>
                    <a:pt x="356031" y="1944281"/>
                  </a:lnTo>
                  <a:close/>
                </a:path>
                <a:path w="2790190" h="2251075">
                  <a:moveTo>
                    <a:pt x="435152" y="1880539"/>
                  </a:moveTo>
                  <a:lnTo>
                    <a:pt x="395592" y="1912404"/>
                  </a:lnTo>
                  <a:lnTo>
                    <a:pt x="411530" y="1932190"/>
                  </a:lnTo>
                  <a:lnTo>
                    <a:pt x="451091" y="1900313"/>
                  </a:lnTo>
                  <a:lnTo>
                    <a:pt x="435152" y="1880539"/>
                  </a:lnTo>
                  <a:close/>
                </a:path>
                <a:path w="2790190" h="2251075">
                  <a:moveTo>
                    <a:pt x="514273" y="1816798"/>
                  </a:moveTo>
                  <a:lnTo>
                    <a:pt x="474713" y="1848662"/>
                  </a:lnTo>
                  <a:lnTo>
                    <a:pt x="490651" y="1868449"/>
                  </a:lnTo>
                  <a:lnTo>
                    <a:pt x="530212" y="1836585"/>
                  </a:lnTo>
                  <a:lnTo>
                    <a:pt x="514273" y="1816798"/>
                  </a:lnTo>
                  <a:close/>
                </a:path>
                <a:path w="2790190" h="2251075">
                  <a:moveTo>
                    <a:pt x="593394" y="1753057"/>
                  </a:moveTo>
                  <a:lnTo>
                    <a:pt x="553834" y="1784934"/>
                  </a:lnTo>
                  <a:lnTo>
                    <a:pt x="569772" y="1804708"/>
                  </a:lnTo>
                  <a:lnTo>
                    <a:pt x="609333" y="1772843"/>
                  </a:lnTo>
                  <a:lnTo>
                    <a:pt x="593394" y="1753057"/>
                  </a:lnTo>
                  <a:close/>
                </a:path>
                <a:path w="2790190" h="2251075">
                  <a:moveTo>
                    <a:pt x="672515" y="1689315"/>
                  </a:moveTo>
                  <a:lnTo>
                    <a:pt x="632955" y="1721192"/>
                  </a:lnTo>
                  <a:lnTo>
                    <a:pt x="648893" y="1740966"/>
                  </a:lnTo>
                  <a:lnTo>
                    <a:pt x="688441" y="1709102"/>
                  </a:lnTo>
                  <a:lnTo>
                    <a:pt x="672515" y="1689315"/>
                  </a:lnTo>
                  <a:close/>
                </a:path>
                <a:path w="2790190" h="2251075">
                  <a:moveTo>
                    <a:pt x="751636" y="1625587"/>
                  </a:moveTo>
                  <a:lnTo>
                    <a:pt x="712076" y="1657451"/>
                  </a:lnTo>
                  <a:lnTo>
                    <a:pt x="728002" y="1677225"/>
                  </a:lnTo>
                  <a:lnTo>
                    <a:pt x="767562" y="1645361"/>
                  </a:lnTo>
                  <a:lnTo>
                    <a:pt x="751636" y="1625587"/>
                  </a:lnTo>
                  <a:close/>
                </a:path>
                <a:path w="2790190" h="2251075">
                  <a:moveTo>
                    <a:pt x="830757" y="1561846"/>
                  </a:moveTo>
                  <a:lnTo>
                    <a:pt x="791197" y="1593710"/>
                  </a:lnTo>
                  <a:lnTo>
                    <a:pt x="807123" y="1613496"/>
                  </a:lnTo>
                  <a:lnTo>
                    <a:pt x="846683" y="1581619"/>
                  </a:lnTo>
                  <a:lnTo>
                    <a:pt x="830757" y="1561846"/>
                  </a:lnTo>
                  <a:close/>
                </a:path>
                <a:path w="2790190" h="2251075">
                  <a:moveTo>
                    <a:pt x="909878" y="1498104"/>
                  </a:moveTo>
                  <a:lnTo>
                    <a:pt x="870318" y="1529968"/>
                  </a:lnTo>
                  <a:lnTo>
                    <a:pt x="886244" y="1549755"/>
                  </a:lnTo>
                  <a:lnTo>
                    <a:pt x="925804" y="1517891"/>
                  </a:lnTo>
                  <a:lnTo>
                    <a:pt x="909878" y="1498104"/>
                  </a:lnTo>
                  <a:close/>
                </a:path>
                <a:path w="2790190" h="2251075">
                  <a:moveTo>
                    <a:pt x="988987" y="1434363"/>
                  </a:moveTo>
                  <a:lnTo>
                    <a:pt x="949426" y="1466240"/>
                  </a:lnTo>
                  <a:lnTo>
                    <a:pt x="965365" y="1486014"/>
                  </a:lnTo>
                  <a:lnTo>
                    <a:pt x="1004925" y="1454150"/>
                  </a:lnTo>
                  <a:lnTo>
                    <a:pt x="988987" y="1434363"/>
                  </a:lnTo>
                  <a:close/>
                </a:path>
                <a:path w="2790190" h="2251075">
                  <a:moveTo>
                    <a:pt x="1068108" y="1370634"/>
                  </a:moveTo>
                  <a:lnTo>
                    <a:pt x="1028547" y="1402499"/>
                  </a:lnTo>
                  <a:lnTo>
                    <a:pt x="1044486" y="1422273"/>
                  </a:lnTo>
                  <a:lnTo>
                    <a:pt x="1084046" y="1390408"/>
                  </a:lnTo>
                  <a:lnTo>
                    <a:pt x="1068108" y="1370634"/>
                  </a:lnTo>
                  <a:close/>
                </a:path>
                <a:path w="2790190" h="2251075">
                  <a:moveTo>
                    <a:pt x="1147229" y="1306893"/>
                  </a:moveTo>
                  <a:lnTo>
                    <a:pt x="1107668" y="1338757"/>
                  </a:lnTo>
                  <a:lnTo>
                    <a:pt x="1123607" y="1358544"/>
                  </a:lnTo>
                  <a:lnTo>
                    <a:pt x="1163167" y="1326667"/>
                  </a:lnTo>
                  <a:lnTo>
                    <a:pt x="1147229" y="1306893"/>
                  </a:lnTo>
                  <a:close/>
                </a:path>
                <a:path w="2790190" h="2251075">
                  <a:moveTo>
                    <a:pt x="1226350" y="1243152"/>
                  </a:moveTo>
                  <a:lnTo>
                    <a:pt x="1186789" y="1275016"/>
                  </a:lnTo>
                  <a:lnTo>
                    <a:pt x="1202728" y="1294803"/>
                  </a:lnTo>
                  <a:lnTo>
                    <a:pt x="1242288" y="1262926"/>
                  </a:lnTo>
                  <a:lnTo>
                    <a:pt x="1226350" y="1243152"/>
                  </a:lnTo>
                  <a:close/>
                </a:path>
                <a:path w="2790190" h="2251075">
                  <a:moveTo>
                    <a:pt x="1305471" y="1179410"/>
                  </a:moveTo>
                  <a:lnTo>
                    <a:pt x="1265910" y="1211287"/>
                  </a:lnTo>
                  <a:lnTo>
                    <a:pt x="1281849" y="1231061"/>
                  </a:lnTo>
                  <a:lnTo>
                    <a:pt x="1321409" y="1199197"/>
                  </a:lnTo>
                  <a:lnTo>
                    <a:pt x="1305471" y="1179410"/>
                  </a:lnTo>
                  <a:close/>
                </a:path>
                <a:path w="2790190" h="2251075">
                  <a:moveTo>
                    <a:pt x="1384592" y="1115669"/>
                  </a:moveTo>
                  <a:lnTo>
                    <a:pt x="1345031" y="1147546"/>
                  </a:lnTo>
                  <a:lnTo>
                    <a:pt x="1360970" y="1167320"/>
                  </a:lnTo>
                  <a:lnTo>
                    <a:pt x="1400530" y="1135456"/>
                  </a:lnTo>
                  <a:lnTo>
                    <a:pt x="1384592" y="1115669"/>
                  </a:lnTo>
                  <a:close/>
                </a:path>
                <a:path w="2790190" h="2251075">
                  <a:moveTo>
                    <a:pt x="1463713" y="1051928"/>
                  </a:moveTo>
                  <a:lnTo>
                    <a:pt x="1424152" y="1083805"/>
                  </a:lnTo>
                  <a:lnTo>
                    <a:pt x="1440091" y="1103579"/>
                  </a:lnTo>
                  <a:lnTo>
                    <a:pt x="1479638" y="1071714"/>
                  </a:lnTo>
                  <a:lnTo>
                    <a:pt x="1463713" y="1051928"/>
                  </a:lnTo>
                  <a:close/>
                </a:path>
                <a:path w="2790190" h="2251075">
                  <a:moveTo>
                    <a:pt x="1542834" y="988199"/>
                  </a:moveTo>
                  <a:lnTo>
                    <a:pt x="1503273" y="1020063"/>
                  </a:lnTo>
                  <a:lnTo>
                    <a:pt x="1519199" y="1039850"/>
                  </a:lnTo>
                  <a:lnTo>
                    <a:pt x="1558759" y="1007973"/>
                  </a:lnTo>
                  <a:lnTo>
                    <a:pt x="1542834" y="988199"/>
                  </a:lnTo>
                  <a:close/>
                </a:path>
                <a:path w="2790190" h="2251075">
                  <a:moveTo>
                    <a:pt x="1621955" y="924458"/>
                  </a:moveTo>
                  <a:lnTo>
                    <a:pt x="1582394" y="956322"/>
                  </a:lnTo>
                  <a:lnTo>
                    <a:pt x="1598320" y="976109"/>
                  </a:lnTo>
                  <a:lnTo>
                    <a:pt x="1637880" y="944232"/>
                  </a:lnTo>
                  <a:lnTo>
                    <a:pt x="1621955" y="924458"/>
                  </a:lnTo>
                  <a:close/>
                </a:path>
                <a:path w="2790190" h="2251075">
                  <a:moveTo>
                    <a:pt x="1701063" y="860717"/>
                  </a:moveTo>
                  <a:lnTo>
                    <a:pt x="1661515" y="892581"/>
                  </a:lnTo>
                  <a:lnTo>
                    <a:pt x="1677441" y="912367"/>
                  </a:lnTo>
                  <a:lnTo>
                    <a:pt x="1717001" y="880503"/>
                  </a:lnTo>
                  <a:lnTo>
                    <a:pt x="1701063" y="860717"/>
                  </a:lnTo>
                  <a:close/>
                </a:path>
                <a:path w="2790190" h="2251075">
                  <a:moveTo>
                    <a:pt x="1780184" y="796975"/>
                  </a:moveTo>
                  <a:lnTo>
                    <a:pt x="1740636" y="828852"/>
                  </a:lnTo>
                  <a:lnTo>
                    <a:pt x="1756562" y="848626"/>
                  </a:lnTo>
                  <a:lnTo>
                    <a:pt x="1796122" y="816762"/>
                  </a:lnTo>
                  <a:lnTo>
                    <a:pt x="1780184" y="796975"/>
                  </a:lnTo>
                  <a:close/>
                </a:path>
                <a:path w="2790190" h="2251075">
                  <a:moveTo>
                    <a:pt x="1859305" y="733247"/>
                  </a:moveTo>
                  <a:lnTo>
                    <a:pt x="1819744" y="765111"/>
                  </a:lnTo>
                  <a:lnTo>
                    <a:pt x="1835683" y="784885"/>
                  </a:lnTo>
                  <a:lnTo>
                    <a:pt x="1875243" y="753021"/>
                  </a:lnTo>
                  <a:lnTo>
                    <a:pt x="1859305" y="733247"/>
                  </a:lnTo>
                  <a:close/>
                </a:path>
                <a:path w="2790190" h="2251075">
                  <a:moveTo>
                    <a:pt x="1938426" y="669505"/>
                  </a:moveTo>
                  <a:lnTo>
                    <a:pt x="1898865" y="701370"/>
                  </a:lnTo>
                  <a:lnTo>
                    <a:pt x="1914804" y="721156"/>
                  </a:lnTo>
                  <a:lnTo>
                    <a:pt x="1954364" y="689279"/>
                  </a:lnTo>
                  <a:lnTo>
                    <a:pt x="1938426" y="669505"/>
                  </a:lnTo>
                  <a:close/>
                </a:path>
                <a:path w="2790190" h="2251075">
                  <a:moveTo>
                    <a:pt x="2017547" y="605764"/>
                  </a:moveTo>
                  <a:lnTo>
                    <a:pt x="1977986" y="637628"/>
                  </a:lnTo>
                  <a:lnTo>
                    <a:pt x="1993925" y="657415"/>
                  </a:lnTo>
                  <a:lnTo>
                    <a:pt x="2033485" y="625538"/>
                  </a:lnTo>
                  <a:lnTo>
                    <a:pt x="2017547" y="605764"/>
                  </a:lnTo>
                  <a:close/>
                </a:path>
                <a:path w="2790190" h="2251075">
                  <a:moveTo>
                    <a:pt x="2096668" y="542023"/>
                  </a:moveTo>
                  <a:lnTo>
                    <a:pt x="2057107" y="573900"/>
                  </a:lnTo>
                  <a:lnTo>
                    <a:pt x="2073046" y="593674"/>
                  </a:lnTo>
                  <a:lnTo>
                    <a:pt x="2112606" y="561809"/>
                  </a:lnTo>
                  <a:lnTo>
                    <a:pt x="2096668" y="542023"/>
                  </a:lnTo>
                  <a:close/>
                </a:path>
                <a:path w="2790190" h="2251075">
                  <a:moveTo>
                    <a:pt x="2175789" y="478281"/>
                  </a:moveTo>
                  <a:lnTo>
                    <a:pt x="2136228" y="510159"/>
                  </a:lnTo>
                  <a:lnTo>
                    <a:pt x="2152167" y="529932"/>
                  </a:lnTo>
                  <a:lnTo>
                    <a:pt x="2191727" y="498068"/>
                  </a:lnTo>
                  <a:lnTo>
                    <a:pt x="2175789" y="478281"/>
                  </a:lnTo>
                  <a:close/>
                </a:path>
                <a:path w="2790190" h="2251075">
                  <a:moveTo>
                    <a:pt x="2254910" y="414540"/>
                  </a:moveTo>
                  <a:lnTo>
                    <a:pt x="2215349" y="446417"/>
                  </a:lnTo>
                  <a:lnTo>
                    <a:pt x="2231275" y="466191"/>
                  </a:lnTo>
                  <a:lnTo>
                    <a:pt x="2270836" y="434327"/>
                  </a:lnTo>
                  <a:lnTo>
                    <a:pt x="2254910" y="414540"/>
                  </a:lnTo>
                  <a:close/>
                </a:path>
                <a:path w="2790190" h="2251075">
                  <a:moveTo>
                    <a:pt x="2334031" y="350812"/>
                  </a:moveTo>
                  <a:lnTo>
                    <a:pt x="2294470" y="382676"/>
                  </a:lnTo>
                  <a:lnTo>
                    <a:pt x="2310396" y="402463"/>
                  </a:lnTo>
                  <a:lnTo>
                    <a:pt x="2349957" y="370586"/>
                  </a:lnTo>
                  <a:lnTo>
                    <a:pt x="2334031" y="350812"/>
                  </a:lnTo>
                  <a:close/>
                </a:path>
                <a:path w="2790190" h="2251075">
                  <a:moveTo>
                    <a:pt x="2413139" y="287070"/>
                  </a:moveTo>
                  <a:lnTo>
                    <a:pt x="2373591" y="318935"/>
                  </a:lnTo>
                  <a:lnTo>
                    <a:pt x="2389517" y="338721"/>
                  </a:lnTo>
                  <a:lnTo>
                    <a:pt x="2429078" y="306844"/>
                  </a:lnTo>
                  <a:lnTo>
                    <a:pt x="2413139" y="287070"/>
                  </a:lnTo>
                  <a:close/>
                </a:path>
                <a:path w="2790190" h="2251075">
                  <a:moveTo>
                    <a:pt x="2492260" y="223329"/>
                  </a:moveTo>
                  <a:lnTo>
                    <a:pt x="2452700" y="255193"/>
                  </a:lnTo>
                  <a:lnTo>
                    <a:pt x="2468638" y="274980"/>
                  </a:lnTo>
                  <a:lnTo>
                    <a:pt x="2508199" y="243116"/>
                  </a:lnTo>
                  <a:lnTo>
                    <a:pt x="2492260" y="223329"/>
                  </a:lnTo>
                  <a:close/>
                </a:path>
                <a:path w="2790190" h="2251075">
                  <a:moveTo>
                    <a:pt x="2571381" y="159588"/>
                  </a:moveTo>
                  <a:lnTo>
                    <a:pt x="2531821" y="191465"/>
                  </a:lnTo>
                  <a:lnTo>
                    <a:pt x="2547759" y="211239"/>
                  </a:lnTo>
                  <a:lnTo>
                    <a:pt x="2587320" y="179374"/>
                  </a:lnTo>
                  <a:lnTo>
                    <a:pt x="2571381" y="159588"/>
                  </a:lnTo>
                  <a:close/>
                </a:path>
                <a:path w="2790190" h="2251075">
                  <a:moveTo>
                    <a:pt x="2650502" y="95846"/>
                  </a:moveTo>
                  <a:lnTo>
                    <a:pt x="2610942" y="127723"/>
                  </a:lnTo>
                  <a:lnTo>
                    <a:pt x="2626880" y="147497"/>
                  </a:lnTo>
                  <a:lnTo>
                    <a:pt x="2666441" y="115633"/>
                  </a:lnTo>
                  <a:lnTo>
                    <a:pt x="2650502" y="95846"/>
                  </a:lnTo>
                  <a:close/>
                </a:path>
                <a:path w="2790190" h="2251075">
                  <a:moveTo>
                    <a:pt x="2722430" y="37912"/>
                  </a:moveTo>
                  <a:lnTo>
                    <a:pt x="2690063" y="63982"/>
                  </a:lnTo>
                  <a:lnTo>
                    <a:pt x="2706001" y="83769"/>
                  </a:lnTo>
                  <a:lnTo>
                    <a:pt x="2738365" y="57691"/>
                  </a:lnTo>
                  <a:lnTo>
                    <a:pt x="2722430" y="37912"/>
                  </a:lnTo>
                  <a:close/>
                </a:path>
                <a:path w="2790190" h="2251075">
                  <a:moveTo>
                    <a:pt x="2775042" y="32118"/>
                  </a:moveTo>
                  <a:lnTo>
                    <a:pt x="2729623" y="32118"/>
                  </a:lnTo>
                  <a:lnTo>
                    <a:pt x="2745562" y="51892"/>
                  </a:lnTo>
                  <a:lnTo>
                    <a:pt x="2738365" y="57691"/>
                  </a:lnTo>
                  <a:lnTo>
                    <a:pt x="2754299" y="77470"/>
                  </a:lnTo>
                  <a:lnTo>
                    <a:pt x="2775042" y="32118"/>
                  </a:lnTo>
                  <a:close/>
                </a:path>
                <a:path w="2790190" h="2251075">
                  <a:moveTo>
                    <a:pt x="2729623" y="32118"/>
                  </a:moveTo>
                  <a:lnTo>
                    <a:pt x="2722430" y="37912"/>
                  </a:lnTo>
                  <a:lnTo>
                    <a:pt x="2738365" y="57691"/>
                  </a:lnTo>
                  <a:lnTo>
                    <a:pt x="2745562" y="51892"/>
                  </a:lnTo>
                  <a:lnTo>
                    <a:pt x="2729623" y="32118"/>
                  </a:lnTo>
                  <a:close/>
                </a:path>
                <a:path w="2790190" h="2251075">
                  <a:moveTo>
                    <a:pt x="2789732" y="0"/>
                  </a:moveTo>
                  <a:lnTo>
                    <a:pt x="2706497" y="18135"/>
                  </a:lnTo>
                  <a:lnTo>
                    <a:pt x="2722430" y="37912"/>
                  </a:lnTo>
                  <a:lnTo>
                    <a:pt x="2729623" y="32118"/>
                  </a:lnTo>
                  <a:lnTo>
                    <a:pt x="2775042" y="32118"/>
                  </a:lnTo>
                  <a:lnTo>
                    <a:pt x="27897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69752" y="3052333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69752" y="4380268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69752" y="5573246"/>
              <a:ext cx="347154" cy="3642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47554" y="6447713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51" y="1001242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47554" y="6447713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69752" y="67662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47554" y="76407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3"/>
                  </a:lnTo>
                  <a:lnTo>
                    <a:pt x="1591551" y="1001243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647554" y="76407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269752" y="7895758"/>
              <a:ext cx="347154" cy="3642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647554" y="2868764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43131" y="4773676"/>
            <a:ext cx="283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43131" y="5968491"/>
            <a:ext cx="283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43131" y="7160259"/>
            <a:ext cx="283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43131" y="8355076"/>
            <a:ext cx="283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22856" y="4503165"/>
            <a:ext cx="2881630" cy="3430904"/>
          </a:xfrm>
          <a:custGeom>
            <a:avLst/>
            <a:gdLst/>
            <a:ahLst/>
            <a:cxnLst/>
            <a:rect l="l" t="t" r="r" b="b"/>
            <a:pathLst>
              <a:path w="2881629" h="3430904">
                <a:moveTo>
                  <a:pt x="55816" y="1491234"/>
                </a:moveTo>
                <a:lnTo>
                  <a:pt x="15367" y="1460487"/>
                </a:lnTo>
                <a:lnTo>
                  <a:pt x="0" y="1480705"/>
                </a:lnTo>
                <a:lnTo>
                  <a:pt x="40449" y="1511452"/>
                </a:lnTo>
                <a:lnTo>
                  <a:pt x="55816" y="1491234"/>
                </a:lnTo>
                <a:close/>
              </a:path>
              <a:path w="2881629" h="3430904">
                <a:moveTo>
                  <a:pt x="136702" y="1552702"/>
                </a:moveTo>
                <a:lnTo>
                  <a:pt x="96266" y="1521968"/>
                </a:lnTo>
                <a:lnTo>
                  <a:pt x="80886" y="1542186"/>
                </a:lnTo>
                <a:lnTo>
                  <a:pt x="121335" y="1572933"/>
                </a:lnTo>
                <a:lnTo>
                  <a:pt x="136702" y="1552702"/>
                </a:lnTo>
                <a:close/>
              </a:path>
              <a:path w="2881629" h="3430904">
                <a:moveTo>
                  <a:pt x="217589" y="1614182"/>
                </a:moveTo>
                <a:lnTo>
                  <a:pt x="177152" y="1583448"/>
                </a:lnTo>
                <a:lnTo>
                  <a:pt x="161785" y="1603667"/>
                </a:lnTo>
                <a:lnTo>
                  <a:pt x="202222" y="1634401"/>
                </a:lnTo>
                <a:lnTo>
                  <a:pt x="217589" y="1614182"/>
                </a:lnTo>
                <a:close/>
              </a:path>
              <a:path w="2881629" h="3430904">
                <a:moveTo>
                  <a:pt x="298488" y="1675663"/>
                </a:moveTo>
                <a:lnTo>
                  <a:pt x="258038" y="1644916"/>
                </a:lnTo>
                <a:lnTo>
                  <a:pt x="242671" y="1665147"/>
                </a:lnTo>
                <a:lnTo>
                  <a:pt x="283121" y="1695881"/>
                </a:lnTo>
                <a:lnTo>
                  <a:pt x="298488" y="1675663"/>
                </a:lnTo>
                <a:close/>
              </a:path>
              <a:path w="2881629" h="3430904">
                <a:moveTo>
                  <a:pt x="379374" y="1737131"/>
                </a:moveTo>
                <a:lnTo>
                  <a:pt x="338924" y="1706397"/>
                </a:lnTo>
                <a:lnTo>
                  <a:pt x="323557" y="1726615"/>
                </a:lnTo>
                <a:lnTo>
                  <a:pt x="364007" y="1757362"/>
                </a:lnTo>
                <a:lnTo>
                  <a:pt x="379374" y="1737131"/>
                </a:lnTo>
                <a:close/>
              </a:path>
              <a:path w="2881629" h="3430904">
                <a:moveTo>
                  <a:pt x="460260" y="1798612"/>
                </a:moveTo>
                <a:lnTo>
                  <a:pt x="419823" y="1767878"/>
                </a:lnTo>
                <a:lnTo>
                  <a:pt x="404444" y="1788096"/>
                </a:lnTo>
                <a:lnTo>
                  <a:pt x="444893" y="1818830"/>
                </a:lnTo>
                <a:lnTo>
                  <a:pt x="460260" y="1798612"/>
                </a:lnTo>
                <a:close/>
              </a:path>
              <a:path w="2881629" h="3430904">
                <a:moveTo>
                  <a:pt x="463397" y="998893"/>
                </a:moveTo>
                <a:lnTo>
                  <a:pt x="453250" y="975601"/>
                </a:lnTo>
                <a:lnTo>
                  <a:pt x="406679" y="995908"/>
                </a:lnTo>
                <a:lnTo>
                  <a:pt x="416826" y="1019187"/>
                </a:lnTo>
                <a:lnTo>
                  <a:pt x="463397" y="998893"/>
                </a:lnTo>
                <a:close/>
              </a:path>
              <a:path w="2881629" h="3430904">
                <a:moveTo>
                  <a:pt x="541159" y="1860092"/>
                </a:moveTo>
                <a:lnTo>
                  <a:pt x="500710" y="1829346"/>
                </a:lnTo>
                <a:lnTo>
                  <a:pt x="485343" y="1849577"/>
                </a:lnTo>
                <a:lnTo>
                  <a:pt x="525780" y="1880311"/>
                </a:lnTo>
                <a:lnTo>
                  <a:pt x="541159" y="1860092"/>
                </a:lnTo>
                <a:close/>
              </a:path>
              <a:path w="2881629" h="3430904">
                <a:moveTo>
                  <a:pt x="556539" y="958291"/>
                </a:moveTo>
                <a:lnTo>
                  <a:pt x="546392" y="935012"/>
                </a:lnTo>
                <a:lnTo>
                  <a:pt x="499821" y="955306"/>
                </a:lnTo>
                <a:lnTo>
                  <a:pt x="509968" y="978585"/>
                </a:lnTo>
                <a:lnTo>
                  <a:pt x="556539" y="958291"/>
                </a:lnTo>
                <a:close/>
              </a:path>
              <a:path w="2881629" h="3430904">
                <a:moveTo>
                  <a:pt x="617220" y="1442974"/>
                </a:moveTo>
                <a:lnTo>
                  <a:pt x="571919" y="1419974"/>
                </a:lnTo>
                <a:lnTo>
                  <a:pt x="560412" y="1442618"/>
                </a:lnTo>
                <a:lnTo>
                  <a:pt x="605713" y="1465618"/>
                </a:lnTo>
                <a:lnTo>
                  <a:pt x="617220" y="1442974"/>
                </a:lnTo>
                <a:close/>
              </a:path>
              <a:path w="2881629" h="3430904">
                <a:moveTo>
                  <a:pt x="622046" y="1921573"/>
                </a:moveTo>
                <a:lnTo>
                  <a:pt x="581596" y="1890826"/>
                </a:lnTo>
                <a:lnTo>
                  <a:pt x="566229" y="1911057"/>
                </a:lnTo>
                <a:lnTo>
                  <a:pt x="606679" y="1941791"/>
                </a:lnTo>
                <a:lnTo>
                  <a:pt x="622046" y="1921573"/>
                </a:lnTo>
                <a:close/>
              </a:path>
              <a:path w="2881629" h="3430904">
                <a:moveTo>
                  <a:pt x="649668" y="917689"/>
                </a:moveTo>
                <a:lnTo>
                  <a:pt x="639521" y="894410"/>
                </a:lnTo>
                <a:lnTo>
                  <a:pt x="592950" y="914704"/>
                </a:lnTo>
                <a:lnTo>
                  <a:pt x="603110" y="937996"/>
                </a:lnTo>
                <a:lnTo>
                  <a:pt x="649668" y="917689"/>
                </a:lnTo>
                <a:close/>
              </a:path>
              <a:path w="2881629" h="3430904">
                <a:moveTo>
                  <a:pt x="702932" y="1983054"/>
                </a:moveTo>
                <a:lnTo>
                  <a:pt x="662482" y="1952307"/>
                </a:lnTo>
                <a:lnTo>
                  <a:pt x="647115" y="1972525"/>
                </a:lnTo>
                <a:lnTo>
                  <a:pt x="687565" y="2003272"/>
                </a:lnTo>
                <a:lnTo>
                  <a:pt x="702932" y="1983054"/>
                </a:lnTo>
                <a:close/>
              </a:path>
              <a:path w="2881629" h="3430904">
                <a:moveTo>
                  <a:pt x="707796" y="1488986"/>
                </a:moveTo>
                <a:lnTo>
                  <a:pt x="662508" y="1465973"/>
                </a:lnTo>
                <a:lnTo>
                  <a:pt x="651002" y="1488630"/>
                </a:lnTo>
                <a:lnTo>
                  <a:pt x="696302" y="1511630"/>
                </a:lnTo>
                <a:lnTo>
                  <a:pt x="707796" y="1488986"/>
                </a:lnTo>
                <a:close/>
              </a:path>
              <a:path w="2881629" h="3430904">
                <a:moveTo>
                  <a:pt x="742810" y="877100"/>
                </a:moveTo>
                <a:lnTo>
                  <a:pt x="732663" y="853808"/>
                </a:lnTo>
                <a:lnTo>
                  <a:pt x="686092" y="874115"/>
                </a:lnTo>
                <a:lnTo>
                  <a:pt x="696239" y="897394"/>
                </a:lnTo>
                <a:lnTo>
                  <a:pt x="742810" y="877100"/>
                </a:lnTo>
                <a:close/>
              </a:path>
              <a:path w="2881629" h="3430904">
                <a:moveTo>
                  <a:pt x="783818" y="2044522"/>
                </a:moveTo>
                <a:lnTo>
                  <a:pt x="743381" y="2013788"/>
                </a:lnTo>
                <a:lnTo>
                  <a:pt x="728002" y="2034006"/>
                </a:lnTo>
                <a:lnTo>
                  <a:pt x="768451" y="2064740"/>
                </a:lnTo>
                <a:lnTo>
                  <a:pt x="783818" y="2044522"/>
                </a:lnTo>
                <a:close/>
              </a:path>
              <a:path w="2881629" h="3430904">
                <a:moveTo>
                  <a:pt x="798385" y="1534985"/>
                </a:moveTo>
                <a:lnTo>
                  <a:pt x="753097" y="1511985"/>
                </a:lnTo>
                <a:lnTo>
                  <a:pt x="741591" y="1534629"/>
                </a:lnTo>
                <a:lnTo>
                  <a:pt x="786879" y="1557642"/>
                </a:lnTo>
                <a:lnTo>
                  <a:pt x="798385" y="1534985"/>
                </a:lnTo>
                <a:close/>
              </a:path>
              <a:path w="2881629" h="3430904">
                <a:moveTo>
                  <a:pt x="835939" y="836498"/>
                </a:moveTo>
                <a:lnTo>
                  <a:pt x="825792" y="813219"/>
                </a:lnTo>
                <a:lnTo>
                  <a:pt x="779233" y="833513"/>
                </a:lnTo>
                <a:lnTo>
                  <a:pt x="789381" y="856805"/>
                </a:lnTo>
                <a:lnTo>
                  <a:pt x="835939" y="836498"/>
                </a:lnTo>
                <a:close/>
              </a:path>
              <a:path w="2881629" h="3430904">
                <a:moveTo>
                  <a:pt x="864704" y="2106003"/>
                </a:moveTo>
                <a:lnTo>
                  <a:pt x="824268" y="2075256"/>
                </a:lnTo>
                <a:lnTo>
                  <a:pt x="808901" y="2095487"/>
                </a:lnTo>
                <a:lnTo>
                  <a:pt x="849337" y="2126221"/>
                </a:lnTo>
                <a:lnTo>
                  <a:pt x="864704" y="2106003"/>
                </a:lnTo>
                <a:close/>
              </a:path>
              <a:path w="2881629" h="3430904">
                <a:moveTo>
                  <a:pt x="888974" y="1580997"/>
                </a:moveTo>
                <a:lnTo>
                  <a:pt x="843673" y="1557997"/>
                </a:lnTo>
                <a:lnTo>
                  <a:pt x="832180" y="1580642"/>
                </a:lnTo>
                <a:lnTo>
                  <a:pt x="877468" y="1603641"/>
                </a:lnTo>
                <a:lnTo>
                  <a:pt x="888974" y="1580997"/>
                </a:lnTo>
                <a:close/>
              </a:path>
              <a:path w="2881629" h="3430904">
                <a:moveTo>
                  <a:pt x="929081" y="795909"/>
                </a:moveTo>
                <a:lnTo>
                  <a:pt x="918933" y="772617"/>
                </a:lnTo>
                <a:lnTo>
                  <a:pt x="872363" y="792924"/>
                </a:lnTo>
                <a:lnTo>
                  <a:pt x="882510" y="816203"/>
                </a:lnTo>
                <a:lnTo>
                  <a:pt x="929081" y="795909"/>
                </a:lnTo>
                <a:close/>
              </a:path>
              <a:path w="2881629" h="3430904">
                <a:moveTo>
                  <a:pt x="944803" y="1078572"/>
                </a:moveTo>
                <a:lnTo>
                  <a:pt x="894156" y="1074610"/>
                </a:lnTo>
                <a:lnTo>
                  <a:pt x="892175" y="1099934"/>
                </a:lnTo>
                <a:lnTo>
                  <a:pt x="942822" y="1103896"/>
                </a:lnTo>
                <a:lnTo>
                  <a:pt x="944803" y="1078572"/>
                </a:lnTo>
                <a:close/>
              </a:path>
              <a:path w="2881629" h="3430904">
                <a:moveTo>
                  <a:pt x="945603" y="2167471"/>
                </a:moveTo>
                <a:lnTo>
                  <a:pt x="905154" y="2136737"/>
                </a:lnTo>
                <a:lnTo>
                  <a:pt x="889787" y="2156955"/>
                </a:lnTo>
                <a:lnTo>
                  <a:pt x="930236" y="2187702"/>
                </a:lnTo>
                <a:lnTo>
                  <a:pt x="945603" y="2167471"/>
                </a:lnTo>
                <a:close/>
              </a:path>
              <a:path w="2881629" h="3430904">
                <a:moveTo>
                  <a:pt x="979563" y="1627009"/>
                </a:moveTo>
                <a:lnTo>
                  <a:pt x="934262" y="1603997"/>
                </a:lnTo>
                <a:lnTo>
                  <a:pt x="922756" y="1626654"/>
                </a:lnTo>
                <a:lnTo>
                  <a:pt x="968057" y="1649653"/>
                </a:lnTo>
                <a:lnTo>
                  <a:pt x="979563" y="1627009"/>
                </a:lnTo>
                <a:close/>
              </a:path>
              <a:path w="2881629" h="3430904">
                <a:moveTo>
                  <a:pt x="1022223" y="755307"/>
                </a:moveTo>
                <a:lnTo>
                  <a:pt x="1012063" y="732028"/>
                </a:lnTo>
                <a:lnTo>
                  <a:pt x="965504" y="752322"/>
                </a:lnTo>
                <a:lnTo>
                  <a:pt x="975652" y="775601"/>
                </a:lnTo>
                <a:lnTo>
                  <a:pt x="1022223" y="755307"/>
                </a:lnTo>
                <a:close/>
              </a:path>
              <a:path w="2881629" h="3430904">
                <a:moveTo>
                  <a:pt x="1026490" y="2228951"/>
                </a:moveTo>
                <a:lnTo>
                  <a:pt x="986040" y="2198217"/>
                </a:lnTo>
                <a:lnTo>
                  <a:pt x="970673" y="2218436"/>
                </a:lnTo>
                <a:lnTo>
                  <a:pt x="1011123" y="2249182"/>
                </a:lnTo>
                <a:lnTo>
                  <a:pt x="1026490" y="2228951"/>
                </a:lnTo>
                <a:close/>
              </a:path>
              <a:path w="2881629" h="3430904">
                <a:moveTo>
                  <a:pt x="1046086" y="1086510"/>
                </a:moveTo>
                <a:lnTo>
                  <a:pt x="995451" y="1082548"/>
                </a:lnTo>
                <a:lnTo>
                  <a:pt x="993470" y="1107859"/>
                </a:lnTo>
                <a:lnTo>
                  <a:pt x="1044105" y="1111821"/>
                </a:lnTo>
                <a:lnTo>
                  <a:pt x="1046086" y="1086510"/>
                </a:lnTo>
                <a:close/>
              </a:path>
              <a:path w="2881629" h="3430904">
                <a:moveTo>
                  <a:pt x="1070140" y="1673009"/>
                </a:moveTo>
                <a:lnTo>
                  <a:pt x="1024851" y="1650009"/>
                </a:lnTo>
                <a:lnTo>
                  <a:pt x="1013345" y="1672653"/>
                </a:lnTo>
                <a:lnTo>
                  <a:pt x="1058646" y="1695653"/>
                </a:lnTo>
                <a:lnTo>
                  <a:pt x="1070140" y="1673009"/>
                </a:lnTo>
                <a:close/>
              </a:path>
              <a:path w="2881629" h="3430904">
                <a:moveTo>
                  <a:pt x="1107376" y="2290432"/>
                </a:moveTo>
                <a:lnTo>
                  <a:pt x="1066939" y="2259698"/>
                </a:lnTo>
                <a:lnTo>
                  <a:pt x="1051560" y="2279916"/>
                </a:lnTo>
                <a:lnTo>
                  <a:pt x="1092009" y="2310650"/>
                </a:lnTo>
                <a:lnTo>
                  <a:pt x="1107376" y="2290432"/>
                </a:lnTo>
                <a:close/>
              </a:path>
              <a:path w="2881629" h="3430904">
                <a:moveTo>
                  <a:pt x="1115352" y="714705"/>
                </a:moveTo>
                <a:lnTo>
                  <a:pt x="1105204" y="691426"/>
                </a:lnTo>
                <a:lnTo>
                  <a:pt x="1058633" y="711720"/>
                </a:lnTo>
                <a:lnTo>
                  <a:pt x="1068781" y="735012"/>
                </a:lnTo>
                <a:lnTo>
                  <a:pt x="1115352" y="714705"/>
                </a:lnTo>
                <a:close/>
              </a:path>
              <a:path w="2881629" h="3430904">
                <a:moveTo>
                  <a:pt x="1147381" y="1094435"/>
                </a:moveTo>
                <a:lnTo>
                  <a:pt x="1096733" y="1090472"/>
                </a:lnTo>
                <a:lnTo>
                  <a:pt x="1094752" y="1115783"/>
                </a:lnTo>
                <a:lnTo>
                  <a:pt x="1145400" y="1119759"/>
                </a:lnTo>
                <a:lnTo>
                  <a:pt x="1147381" y="1094435"/>
                </a:lnTo>
                <a:close/>
              </a:path>
              <a:path w="2881629" h="3430904">
                <a:moveTo>
                  <a:pt x="1160729" y="1719021"/>
                </a:moveTo>
                <a:lnTo>
                  <a:pt x="1115441" y="1696021"/>
                </a:lnTo>
                <a:lnTo>
                  <a:pt x="1103934" y="1718665"/>
                </a:lnTo>
                <a:lnTo>
                  <a:pt x="1149223" y="1741665"/>
                </a:lnTo>
                <a:lnTo>
                  <a:pt x="1160729" y="1719021"/>
                </a:lnTo>
                <a:close/>
              </a:path>
              <a:path w="2881629" h="3430904">
                <a:moveTo>
                  <a:pt x="1188262" y="2351913"/>
                </a:moveTo>
                <a:lnTo>
                  <a:pt x="1147826" y="2321166"/>
                </a:lnTo>
                <a:lnTo>
                  <a:pt x="1132459" y="2341397"/>
                </a:lnTo>
                <a:lnTo>
                  <a:pt x="1172895" y="2372131"/>
                </a:lnTo>
                <a:lnTo>
                  <a:pt x="1188262" y="2351913"/>
                </a:lnTo>
                <a:close/>
              </a:path>
              <a:path w="2881629" h="3430904">
                <a:moveTo>
                  <a:pt x="1208493" y="674116"/>
                </a:moveTo>
                <a:lnTo>
                  <a:pt x="1198346" y="650824"/>
                </a:lnTo>
                <a:lnTo>
                  <a:pt x="1151775" y="671131"/>
                </a:lnTo>
                <a:lnTo>
                  <a:pt x="1161923" y="694410"/>
                </a:lnTo>
                <a:lnTo>
                  <a:pt x="1208493" y="674116"/>
                </a:lnTo>
                <a:close/>
              </a:path>
              <a:path w="2881629" h="3430904">
                <a:moveTo>
                  <a:pt x="1248676" y="1102360"/>
                </a:moveTo>
                <a:lnTo>
                  <a:pt x="1198029" y="1098397"/>
                </a:lnTo>
                <a:lnTo>
                  <a:pt x="1196047" y="1123721"/>
                </a:lnTo>
                <a:lnTo>
                  <a:pt x="1246695" y="1127683"/>
                </a:lnTo>
                <a:lnTo>
                  <a:pt x="1248676" y="1102360"/>
                </a:lnTo>
                <a:close/>
              </a:path>
              <a:path w="2881629" h="3430904">
                <a:moveTo>
                  <a:pt x="1251318" y="1765033"/>
                </a:moveTo>
                <a:lnTo>
                  <a:pt x="1206017" y="1742020"/>
                </a:lnTo>
                <a:lnTo>
                  <a:pt x="1194523" y="1764665"/>
                </a:lnTo>
                <a:lnTo>
                  <a:pt x="1239812" y="1787677"/>
                </a:lnTo>
                <a:lnTo>
                  <a:pt x="1251318" y="1765033"/>
                </a:lnTo>
                <a:close/>
              </a:path>
              <a:path w="2881629" h="3430904">
                <a:moveTo>
                  <a:pt x="1269161" y="2413381"/>
                </a:moveTo>
                <a:lnTo>
                  <a:pt x="1228712" y="2382647"/>
                </a:lnTo>
                <a:lnTo>
                  <a:pt x="1213345" y="2402865"/>
                </a:lnTo>
                <a:lnTo>
                  <a:pt x="1253794" y="2433612"/>
                </a:lnTo>
                <a:lnTo>
                  <a:pt x="1269161" y="2413381"/>
                </a:lnTo>
                <a:close/>
              </a:path>
              <a:path w="2881629" h="3430904">
                <a:moveTo>
                  <a:pt x="1301623" y="633514"/>
                </a:moveTo>
                <a:lnTo>
                  <a:pt x="1291475" y="610235"/>
                </a:lnTo>
                <a:lnTo>
                  <a:pt x="1244904" y="630529"/>
                </a:lnTo>
                <a:lnTo>
                  <a:pt x="1255064" y="653808"/>
                </a:lnTo>
                <a:lnTo>
                  <a:pt x="1301623" y="633514"/>
                </a:lnTo>
                <a:close/>
              </a:path>
              <a:path w="2881629" h="3430904">
                <a:moveTo>
                  <a:pt x="1341907" y="1811032"/>
                </a:moveTo>
                <a:lnTo>
                  <a:pt x="1296606" y="1788033"/>
                </a:lnTo>
                <a:lnTo>
                  <a:pt x="1285113" y="1810677"/>
                </a:lnTo>
                <a:lnTo>
                  <a:pt x="1330401" y="1833676"/>
                </a:lnTo>
                <a:lnTo>
                  <a:pt x="1341907" y="1811032"/>
                </a:lnTo>
                <a:close/>
              </a:path>
              <a:path w="2881629" h="3430904">
                <a:moveTo>
                  <a:pt x="1349959" y="1110284"/>
                </a:moveTo>
                <a:lnTo>
                  <a:pt x="1299311" y="1106322"/>
                </a:lnTo>
                <a:lnTo>
                  <a:pt x="1297330" y="1131646"/>
                </a:lnTo>
                <a:lnTo>
                  <a:pt x="1347978" y="1135608"/>
                </a:lnTo>
                <a:lnTo>
                  <a:pt x="1349959" y="1110284"/>
                </a:lnTo>
                <a:close/>
              </a:path>
              <a:path w="2881629" h="3430904">
                <a:moveTo>
                  <a:pt x="1350048" y="2474861"/>
                </a:moveTo>
                <a:lnTo>
                  <a:pt x="1309598" y="2444127"/>
                </a:lnTo>
                <a:lnTo>
                  <a:pt x="1294231" y="2464346"/>
                </a:lnTo>
                <a:lnTo>
                  <a:pt x="1334681" y="2495080"/>
                </a:lnTo>
                <a:lnTo>
                  <a:pt x="1350048" y="2474861"/>
                </a:lnTo>
                <a:close/>
              </a:path>
              <a:path w="2881629" h="3430904">
                <a:moveTo>
                  <a:pt x="1394764" y="592912"/>
                </a:moveTo>
                <a:lnTo>
                  <a:pt x="1384617" y="569633"/>
                </a:lnTo>
                <a:lnTo>
                  <a:pt x="1338046" y="589927"/>
                </a:lnTo>
                <a:lnTo>
                  <a:pt x="1348193" y="613219"/>
                </a:lnTo>
                <a:lnTo>
                  <a:pt x="1394764" y="592912"/>
                </a:lnTo>
                <a:close/>
              </a:path>
              <a:path w="2881629" h="3430904">
                <a:moveTo>
                  <a:pt x="1430934" y="2536342"/>
                </a:moveTo>
                <a:lnTo>
                  <a:pt x="1390497" y="2505595"/>
                </a:lnTo>
                <a:lnTo>
                  <a:pt x="1375117" y="2525826"/>
                </a:lnTo>
                <a:lnTo>
                  <a:pt x="1415567" y="2556560"/>
                </a:lnTo>
                <a:lnTo>
                  <a:pt x="1430934" y="2536342"/>
                </a:lnTo>
                <a:close/>
              </a:path>
              <a:path w="2881629" h="3430904">
                <a:moveTo>
                  <a:pt x="1432483" y="1857044"/>
                </a:moveTo>
                <a:lnTo>
                  <a:pt x="1387195" y="1834045"/>
                </a:lnTo>
                <a:lnTo>
                  <a:pt x="1375689" y="1856689"/>
                </a:lnTo>
                <a:lnTo>
                  <a:pt x="1420990" y="1879688"/>
                </a:lnTo>
                <a:lnTo>
                  <a:pt x="1432483" y="1857044"/>
                </a:lnTo>
                <a:close/>
              </a:path>
              <a:path w="2881629" h="3430904">
                <a:moveTo>
                  <a:pt x="1451254" y="1118209"/>
                </a:moveTo>
                <a:lnTo>
                  <a:pt x="1400606" y="1114247"/>
                </a:lnTo>
                <a:lnTo>
                  <a:pt x="1398625" y="1139571"/>
                </a:lnTo>
                <a:lnTo>
                  <a:pt x="1449273" y="1143533"/>
                </a:lnTo>
                <a:lnTo>
                  <a:pt x="1451254" y="1118209"/>
                </a:lnTo>
                <a:close/>
              </a:path>
              <a:path w="2881629" h="3430904">
                <a:moveTo>
                  <a:pt x="1487906" y="552323"/>
                </a:moveTo>
                <a:lnTo>
                  <a:pt x="1477746" y="529031"/>
                </a:lnTo>
                <a:lnTo>
                  <a:pt x="1431188" y="549338"/>
                </a:lnTo>
                <a:lnTo>
                  <a:pt x="1441335" y="572617"/>
                </a:lnTo>
                <a:lnTo>
                  <a:pt x="1487906" y="552323"/>
                </a:lnTo>
                <a:close/>
              </a:path>
              <a:path w="2881629" h="3430904">
                <a:moveTo>
                  <a:pt x="1511820" y="2597810"/>
                </a:moveTo>
                <a:lnTo>
                  <a:pt x="1471383" y="2567076"/>
                </a:lnTo>
                <a:lnTo>
                  <a:pt x="1456016" y="2587307"/>
                </a:lnTo>
                <a:lnTo>
                  <a:pt x="1496453" y="2618041"/>
                </a:lnTo>
                <a:lnTo>
                  <a:pt x="1511820" y="2597810"/>
                </a:lnTo>
                <a:close/>
              </a:path>
              <a:path w="2881629" h="3430904">
                <a:moveTo>
                  <a:pt x="1523072" y="1903044"/>
                </a:moveTo>
                <a:lnTo>
                  <a:pt x="1477784" y="1880044"/>
                </a:lnTo>
                <a:lnTo>
                  <a:pt x="1466278" y="1902688"/>
                </a:lnTo>
                <a:lnTo>
                  <a:pt x="1511579" y="1925701"/>
                </a:lnTo>
                <a:lnTo>
                  <a:pt x="1523072" y="1903044"/>
                </a:lnTo>
                <a:close/>
              </a:path>
              <a:path w="2881629" h="3430904">
                <a:moveTo>
                  <a:pt x="1552536" y="1126134"/>
                </a:moveTo>
                <a:lnTo>
                  <a:pt x="1501902" y="1122172"/>
                </a:lnTo>
                <a:lnTo>
                  <a:pt x="1499920" y="1147495"/>
                </a:lnTo>
                <a:lnTo>
                  <a:pt x="1550555" y="1151458"/>
                </a:lnTo>
                <a:lnTo>
                  <a:pt x="1552536" y="1126134"/>
                </a:lnTo>
                <a:close/>
              </a:path>
              <a:path w="2881629" h="3430904">
                <a:moveTo>
                  <a:pt x="1581035" y="511721"/>
                </a:moveTo>
                <a:lnTo>
                  <a:pt x="1570888" y="488442"/>
                </a:lnTo>
                <a:lnTo>
                  <a:pt x="1524317" y="508736"/>
                </a:lnTo>
                <a:lnTo>
                  <a:pt x="1534464" y="532015"/>
                </a:lnTo>
                <a:lnTo>
                  <a:pt x="1581035" y="511721"/>
                </a:lnTo>
                <a:close/>
              </a:path>
              <a:path w="2881629" h="3430904">
                <a:moveTo>
                  <a:pt x="1592719" y="2659291"/>
                </a:moveTo>
                <a:lnTo>
                  <a:pt x="1552270" y="2628557"/>
                </a:lnTo>
                <a:lnTo>
                  <a:pt x="1536903" y="2648775"/>
                </a:lnTo>
                <a:lnTo>
                  <a:pt x="1577352" y="2679522"/>
                </a:lnTo>
                <a:lnTo>
                  <a:pt x="1592719" y="2659291"/>
                </a:lnTo>
                <a:close/>
              </a:path>
              <a:path w="2881629" h="3430904">
                <a:moveTo>
                  <a:pt x="1613662" y="1949056"/>
                </a:moveTo>
                <a:lnTo>
                  <a:pt x="1568373" y="1926056"/>
                </a:lnTo>
                <a:lnTo>
                  <a:pt x="1556867" y="1948713"/>
                </a:lnTo>
                <a:lnTo>
                  <a:pt x="1602155" y="1971700"/>
                </a:lnTo>
                <a:lnTo>
                  <a:pt x="1613662" y="1949056"/>
                </a:lnTo>
                <a:close/>
              </a:path>
              <a:path w="2881629" h="3430904">
                <a:moveTo>
                  <a:pt x="1653832" y="1134059"/>
                </a:moveTo>
                <a:lnTo>
                  <a:pt x="1603184" y="1130096"/>
                </a:lnTo>
                <a:lnTo>
                  <a:pt x="1601203" y="1155420"/>
                </a:lnTo>
                <a:lnTo>
                  <a:pt x="1651850" y="1159383"/>
                </a:lnTo>
                <a:lnTo>
                  <a:pt x="1653832" y="1134059"/>
                </a:lnTo>
                <a:close/>
              </a:path>
              <a:path w="2881629" h="3430904">
                <a:moveTo>
                  <a:pt x="1673606" y="2720771"/>
                </a:moveTo>
                <a:lnTo>
                  <a:pt x="1633156" y="2690037"/>
                </a:lnTo>
                <a:lnTo>
                  <a:pt x="1617789" y="2710256"/>
                </a:lnTo>
                <a:lnTo>
                  <a:pt x="1658226" y="2740990"/>
                </a:lnTo>
                <a:lnTo>
                  <a:pt x="1673606" y="2720771"/>
                </a:lnTo>
                <a:close/>
              </a:path>
              <a:path w="2881629" h="3430904">
                <a:moveTo>
                  <a:pt x="1674164" y="471119"/>
                </a:moveTo>
                <a:lnTo>
                  <a:pt x="1664030" y="447840"/>
                </a:lnTo>
                <a:lnTo>
                  <a:pt x="1617459" y="468134"/>
                </a:lnTo>
                <a:lnTo>
                  <a:pt x="1627606" y="491426"/>
                </a:lnTo>
                <a:lnTo>
                  <a:pt x="1674164" y="471119"/>
                </a:lnTo>
                <a:close/>
              </a:path>
              <a:path w="2881629" h="3430904">
                <a:moveTo>
                  <a:pt x="1704238" y="1995081"/>
                </a:moveTo>
                <a:lnTo>
                  <a:pt x="1658950" y="1972056"/>
                </a:lnTo>
                <a:lnTo>
                  <a:pt x="1647456" y="1994712"/>
                </a:lnTo>
                <a:lnTo>
                  <a:pt x="1692744" y="2017712"/>
                </a:lnTo>
                <a:lnTo>
                  <a:pt x="1704238" y="1995081"/>
                </a:lnTo>
                <a:close/>
              </a:path>
              <a:path w="2881629" h="3430904">
                <a:moveTo>
                  <a:pt x="1754492" y="2782252"/>
                </a:moveTo>
                <a:lnTo>
                  <a:pt x="1714055" y="2751505"/>
                </a:lnTo>
                <a:lnTo>
                  <a:pt x="1698675" y="2771737"/>
                </a:lnTo>
                <a:lnTo>
                  <a:pt x="1739125" y="2802471"/>
                </a:lnTo>
                <a:lnTo>
                  <a:pt x="1754492" y="2782252"/>
                </a:lnTo>
                <a:close/>
              </a:path>
              <a:path w="2881629" h="3430904">
                <a:moveTo>
                  <a:pt x="1755127" y="1141984"/>
                </a:moveTo>
                <a:lnTo>
                  <a:pt x="1704479" y="1138021"/>
                </a:lnTo>
                <a:lnTo>
                  <a:pt x="1702498" y="1163345"/>
                </a:lnTo>
                <a:lnTo>
                  <a:pt x="1753146" y="1167307"/>
                </a:lnTo>
                <a:lnTo>
                  <a:pt x="1755127" y="1141984"/>
                </a:lnTo>
                <a:close/>
              </a:path>
              <a:path w="2881629" h="3430904">
                <a:moveTo>
                  <a:pt x="1767306" y="430530"/>
                </a:moveTo>
                <a:lnTo>
                  <a:pt x="1757159" y="407238"/>
                </a:lnTo>
                <a:lnTo>
                  <a:pt x="1710588" y="427545"/>
                </a:lnTo>
                <a:lnTo>
                  <a:pt x="1720748" y="450824"/>
                </a:lnTo>
                <a:lnTo>
                  <a:pt x="1767306" y="430530"/>
                </a:lnTo>
                <a:close/>
              </a:path>
              <a:path w="2881629" h="3430904">
                <a:moveTo>
                  <a:pt x="1794840" y="2041067"/>
                </a:moveTo>
                <a:lnTo>
                  <a:pt x="1749539" y="2018068"/>
                </a:lnTo>
                <a:lnTo>
                  <a:pt x="1738033" y="2040712"/>
                </a:lnTo>
                <a:lnTo>
                  <a:pt x="1783334" y="2063711"/>
                </a:lnTo>
                <a:lnTo>
                  <a:pt x="1794840" y="2041067"/>
                </a:lnTo>
                <a:close/>
              </a:path>
              <a:path w="2881629" h="3430904">
                <a:moveTo>
                  <a:pt x="1835391" y="2843720"/>
                </a:moveTo>
                <a:lnTo>
                  <a:pt x="1794941" y="2812986"/>
                </a:lnTo>
                <a:lnTo>
                  <a:pt x="1779574" y="2833205"/>
                </a:lnTo>
                <a:lnTo>
                  <a:pt x="1820011" y="2863951"/>
                </a:lnTo>
                <a:lnTo>
                  <a:pt x="1835391" y="2843720"/>
                </a:lnTo>
                <a:close/>
              </a:path>
              <a:path w="2881629" h="3430904">
                <a:moveTo>
                  <a:pt x="1856409" y="1149908"/>
                </a:moveTo>
                <a:lnTo>
                  <a:pt x="1805774" y="1145946"/>
                </a:lnTo>
                <a:lnTo>
                  <a:pt x="1803793" y="1171270"/>
                </a:lnTo>
                <a:lnTo>
                  <a:pt x="1854428" y="1175232"/>
                </a:lnTo>
                <a:lnTo>
                  <a:pt x="1856409" y="1149908"/>
                </a:lnTo>
                <a:close/>
              </a:path>
              <a:path w="2881629" h="3430904">
                <a:moveTo>
                  <a:pt x="1860448" y="389928"/>
                </a:moveTo>
                <a:lnTo>
                  <a:pt x="1850301" y="366649"/>
                </a:lnTo>
                <a:lnTo>
                  <a:pt x="1803730" y="386943"/>
                </a:lnTo>
                <a:lnTo>
                  <a:pt x="1813877" y="410222"/>
                </a:lnTo>
                <a:lnTo>
                  <a:pt x="1860448" y="389928"/>
                </a:lnTo>
                <a:close/>
              </a:path>
              <a:path w="2881629" h="3430904">
                <a:moveTo>
                  <a:pt x="1885416" y="2087079"/>
                </a:moveTo>
                <a:lnTo>
                  <a:pt x="1840128" y="2064080"/>
                </a:lnTo>
                <a:lnTo>
                  <a:pt x="1828622" y="2086724"/>
                </a:lnTo>
                <a:lnTo>
                  <a:pt x="1873923" y="2109724"/>
                </a:lnTo>
                <a:lnTo>
                  <a:pt x="1885416" y="2087079"/>
                </a:lnTo>
                <a:close/>
              </a:path>
              <a:path w="2881629" h="3430904">
                <a:moveTo>
                  <a:pt x="1916277" y="2905201"/>
                </a:moveTo>
                <a:lnTo>
                  <a:pt x="1875828" y="2874467"/>
                </a:lnTo>
                <a:lnTo>
                  <a:pt x="1860461" y="2894685"/>
                </a:lnTo>
                <a:lnTo>
                  <a:pt x="1900910" y="2925432"/>
                </a:lnTo>
                <a:lnTo>
                  <a:pt x="1916277" y="2905201"/>
                </a:lnTo>
                <a:close/>
              </a:path>
              <a:path w="2881629" h="3430904">
                <a:moveTo>
                  <a:pt x="1953590" y="349338"/>
                </a:moveTo>
                <a:lnTo>
                  <a:pt x="1943430" y="326047"/>
                </a:lnTo>
                <a:lnTo>
                  <a:pt x="1896872" y="346341"/>
                </a:lnTo>
                <a:lnTo>
                  <a:pt x="1907019" y="369633"/>
                </a:lnTo>
                <a:lnTo>
                  <a:pt x="1953590" y="349338"/>
                </a:lnTo>
                <a:close/>
              </a:path>
              <a:path w="2881629" h="3430904">
                <a:moveTo>
                  <a:pt x="1957705" y="1157833"/>
                </a:moveTo>
                <a:lnTo>
                  <a:pt x="1907057" y="1153871"/>
                </a:lnTo>
                <a:lnTo>
                  <a:pt x="1905076" y="1179195"/>
                </a:lnTo>
                <a:lnTo>
                  <a:pt x="1955723" y="1183157"/>
                </a:lnTo>
                <a:lnTo>
                  <a:pt x="1957705" y="1157833"/>
                </a:lnTo>
                <a:close/>
              </a:path>
              <a:path w="2881629" h="3430904">
                <a:moveTo>
                  <a:pt x="1976005" y="2133092"/>
                </a:moveTo>
                <a:lnTo>
                  <a:pt x="1930717" y="2110079"/>
                </a:lnTo>
                <a:lnTo>
                  <a:pt x="1919211" y="2132736"/>
                </a:lnTo>
                <a:lnTo>
                  <a:pt x="1964499" y="2155736"/>
                </a:lnTo>
                <a:lnTo>
                  <a:pt x="1976005" y="2133092"/>
                </a:lnTo>
                <a:close/>
              </a:path>
              <a:path w="2881629" h="3430904">
                <a:moveTo>
                  <a:pt x="1997163" y="2966682"/>
                </a:moveTo>
                <a:lnTo>
                  <a:pt x="1956714" y="2935948"/>
                </a:lnTo>
                <a:lnTo>
                  <a:pt x="1941347" y="2956166"/>
                </a:lnTo>
                <a:lnTo>
                  <a:pt x="1981796" y="2986900"/>
                </a:lnTo>
                <a:lnTo>
                  <a:pt x="1997163" y="2966682"/>
                </a:lnTo>
                <a:close/>
              </a:path>
              <a:path w="2881629" h="3430904">
                <a:moveTo>
                  <a:pt x="2046719" y="308737"/>
                </a:moveTo>
                <a:lnTo>
                  <a:pt x="2036572" y="285445"/>
                </a:lnTo>
                <a:lnTo>
                  <a:pt x="1990001" y="305752"/>
                </a:lnTo>
                <a:lnTo>
                  <a:pt x="2000148" y="329031"/>
                </a:lnTo>
                <a:lnTo>
                  <a:pt x="2046719" y="308737"/>
                </a:lnTo>
                <a:close/>
              </a:path>
              <a:path w="2881629" h="3430904">
                <a:moveTo>
                  <a:pt x="2059000" y="1165758"/>
                </a:moveTo>
                <a:lnTo>
                  <a:pt x="2008352" y="1161796"/>
                </a:lnTo>
                <a:lnTo>
                  <a:pt x="2006371" y="1187119"/>
                </a:lnTo>
                <a:lnTo>
                  <a:pt x="2057019" y="1191082"/>
                </a:lnTo>
                <a:lnTo>
                  <a:pt x="2059000" y="1165758"/>
                </a:lnTo>
                <a:close/>
              </a:path>
              <a:path w="2881629" h="3430904">
                <a:moveTo>
                  <a:pt x="2066594" y="2179091"/>
                </a:moveTo>
                <a:lnTo>
                  <a:pt x="2021293" y="2156091"/>
                </a:lnTo>
                <a:lnTo>
                  <a:pt x="2009800" y="2178735"/>
                </a:lnTo>
                <a:lnTo>
                  <a:pt x="2055088" y="2201735"/>
                </a:lnTo>
                <a:lnTo>
                  <a:pt x="2066594" y="2179091"/>
                </a:lnTo>
                <a:close/>
              </a:path>
              <a:path w="2881629" h="3430904">
                <a:moveTo>
                  <a:pt x="2078050" y="3028162"/>
                </a:moveTo>
                <a:lnTo>
                  <a:pt x="2037613" y="2997416"/>
                </a:lnTo>
                <a:lnTo>
                  <a:pt x="2022233" y="3017647"/>
                </a:lnTo>
                <a:lnTo>
                  <a:pt x="2062683" y="3048381"/>
                </a:lnTo>
                <a:lnTo>
                  <a:pt x="2078050" y="3028162"/>
                </a:lnTo>
                <a:close/>
              </a:path>
              <a:path w="2881629" h="3430904">
                <a:moveTo>
                  <a:pt x="2139861" y="268135"/>
                </a:moveTo>
                <a:lnTo>
                  <a:pt x="2129701" y="244856"/>
                </a:lnTo>
                <a:lnTo>
                  <a:pt x="2083142" y="265150"/>
                </a:lnTo>
                <a:lnTo>
                  <a:pt x="2093290" y="288442"/>
                </a:lnTo>
                <a:lnTo>
                  <a:pt x="2139861" y="268135"/>
                </a:lnTo>
                <a:close/>
              </a:path>
              <a:path w="2881629" h="3430904">
                <a:moveTo>
                  <a:pt x="2157184" y="2225103"/>
                </a:moveTo>
                <a:lnTo>
                  <a:pt x="2111883" y="2202103"/>
                </a:lnTo>
                <a:lnTo>
                  <a:pt x="2100389" y="2224748"/>
                </a:lnTo>
                <a:lnTo>
                  <a:pt x="2145677" y="2247747"/>
                </a:lnTo>
                <a:lnTo>
                  <a:pt x="2157184" y="2225103"/>
                </a:lnTo>
                <a:close/>
              </a:path>
              <a:path w="2881629" h="3430904">
                <a:moveTo>
                  <a:pt x="2158949" y="3089630"/>
                </a:moveTo>
                <a:lnTo>
                  <a:pt x="2118499" y="3058896"/>
                </a:lnTo>
                <a:lnTo>
                  <a:pt x="2103132" y="3079115"/>
                </a:lnTo>
                <a:lnTo>
                  <a:pt x="2143569" y="3109861"/>
                </a:lnTo>
                <a:lnTo>
                  <a:pt x="2158949" y="3089630"/>
                </a:lnTo>
                <a:close/>
              </a:path>
              <a:path w="2881629" h="3430904">
                <a:moveTo>
                  <a:pt x="2160282" y="1173683"/>
                </a:moveTo>
                <a:lnTo>
                  <a:pt x="2109635" y="1169720"/>
                </a:lnTo>
                <a:lnTo>
                  <a:pt x="2107654" y="1195044"/>
                </a:lnTo>
                <a:lnTo>
                  <a:pt x="2158301" y="1199007"/>
                </a:lnTo>
                <a:lnTo>
                  <a:pt x="2160282" y="1173683"/>
                </a:lnTo>
                <a:close/>
              </a:path>
              <a:path w="2881629" h="3430904">
                <a:moveTo>
                  <a:pt x="2232990" y="227545"/>
                </a:moveTo>
                <a:lnTo>
                  <a:pt x="2222843" y="204254"/>
                </a:lnTo>
                <a:lnTo>
                  <a:pt x="2176272" y="224561"/>
                </a:lnTo>
                <a:lnTo>
                  <a:pt x="2186419" y="247840"/>
                </a:lnTo>
                <a:lnTo>
                  <a:pt x="2232990" y="227545"/>
                </a:lnTo>
                <a:close/>
              </a:path>
              <a:path w="2881629" h="3430904">
                <a:moveTo>
                  <a:pt x="2239835" y="3151111"/>
                </a:moveTo>
                <a:lnTo>
                  <a:pt x="2199386" y="3120377"/>
                </a:lnTo>
                <a:lnTo>
                  <a:pt x="2184019" y="3140595"/>
                </a:lnTo>
                <a:lnTo>
                  <a:pt x="2224468" y="3171329"/>
                </a:lnTo>
                <a:lnTo>
                  <a:pt x="2239835" y="3151111"/>
                </a:lnTo>
                <a:close/>
              </a:path>
              <a:path w="2881629" h="3430904">
                <a:moveTo>
                  <a:pt x="2247760" y="2271115"/>
                </a:moveTo>
                <a:lnTo>
                  <a:pt x="2202472" y="2248103"/>
                </a:lnTo>
                <a:lnTo>
                  <a:pt x="2190966" y="2270747"/>
                </a:lnTo>
                <a:lnTo>
                  <a:pt x="2236266" y="2293759"/>
                </a:lnTo>
                <a:lnTo>
                  <a:pt x="2247760" y="2271115"/>
                </a:lnTo>
                <a:close/>
              </a:path>
              <a:path w="2881629" h="3430904">
                <a:moveTo>
                  <a:pt x="2261578" y="1181608"/>
                </a:moveTo>
                <a:lnTo>
                  <a:pt x="2210930" y="1177645"/>
                </a:lnTo>
                <a:lnTo>
                  <a:pt x="2208949" y="1202969"/>
                </a:lnTo>
                <a:lnTo>
                  <a:pt x="2259596" y="1206931"/>
                </a:lnTo>
                <a:lnTo>
                  <a:pt x="2261578" y="1181608"/>
                </a:lnTo>
                <a:close/>
              </a:path>
              <a:path w="2881629" h="3430904">
                <a:moveTo>
                  <a:pt x="2320721" y="3212592"/>
                </a:moveTo>
                <a:lnTo>
                  <a:pt x="2280272" y="3181845"/>
                </a:lnTo>
                <a:lnTo>
                  <a:pt x="2264905" y="3202076"/>
                </a:lnTo>
                <a:lnTo>
                  <a:pt x="2305354" y="3232810"/>
                </a:lnTo>
                <a:lnTo>
                  <a:pt x="2320721" y="3212592"/>
                </a:lnTo>
                <a:close/>
              </a:path>
              <a:path w="2881629" h="3430904">
                <a:moveTo>
                  <a:pt x="2326132" y="186944"/>
                </a:moveTo>
                <a:lnTo>
                  <a:pt x="2315984" y="163664"/>
                </a:lnTo>
                <a:lnTo>
                  <a:pt x="2269413" y="183959"/>
                </a:lnTo>
                <a:lnTo>
                  <a:pt x="2279561" y="207238"/>
                </a:lnTo>
                <a:lnTo>
                  <a:pt x="2326132" y="186944"/>
                </a:lnTo>
                <a:close/>
              </a:path>
              <a:path w="2881629" h="3430904">
                <a:moveTo>
                  <a:pt x="2338349" y="2317115"/>
                </a:moveTo>
                <a:lnTo>
                  <a:pt x="2293061" y="2294115"/>
                </a:lnTo>
                <a:lnTo>
                  <a:pt x="2281555" y="2316759"/>
                </a:lnTo>
                <a:lnTo>
                  <a:pt x="2326843" y="2339759"/>
                </a:lnTo>
                <a:lnTo>
                  <a:pt x="2338349" y="2317115"/>
                </a:lnTo>
                <a:close/>
              </a:path>
              <a:path w="2881629" h="3430904">
                <a:moveTo>
                  <a:pt x="2362860" y="1189532"/>
                </a:moveTo>
                <a:lnTo>
                  <a:pt x="2312225" y="1185570"/>
                </a:lnTo>
                <a:lnTo>
                  <a:pt x="2310244" y="1210894"/>
                </a:lnTo>
                <a:lnTo>
                  <a:pt x="2360879" y="1214856"/>
                </a:lnTo>
                <a:lnTo>
                  <a:pt x="2362860" y="1189532"/>
                </a:lnTo>
                <a:close/>
              </a:path>
              <a:path w="2881629" h="3430904">
                <a:moveTo>
                  <a:pt x="2401608" y="3274072"/>
                </a:moveTo>
                <a:lnTo>
                  <a:pt x="2361171" y="3243326"/>
                </a:lnTo>
                <a:lnTo>
                  <a:pt x="2345791" y="3263544"/>
                </a:lnTo>
                <a:lnTo>
                  <a:pt x="2386241" y="3294291"/>
                </a:lnTo>
                <a:lnTo>
                  <a:pt x="2401608" y="3274072"/>
                </a:lnTo>
                <a:close/>
              </a:path>
              <a:path w="2881629" h="3430904">
                <a:moveTo>
                  <a:pt x="2419261" y="146342"/>
                </a:moveTo>
                <a:lnTo>
                  <a:pt x="2409113" y="123063"/>
                </a:lnTo>
                <a:lnTo>
                  <a:pt x="2362543" y="143357"/>
                </a:lnTo>
                <a:lnTo>
                  <a:pt x="2372703" y="166649"/>
                </a:lnTo>
                <a:lnTo>
                  <a:pt x="2419261" y="146342"/>
                </a:lnTo>
                <a:close/>
              </a:path>
              <a:path w="2881629" h="3430904">
                <a:moveTo>
                  <a:pt x="2428938" y="2363127"/>
                </a:moveTo>
                <a:lnTo>
                  <a:pt x="2383650" y="2340127"/>
                </a:lnTo>
                <a:lnTo>
                  <a:pt x="2372144" y="2362771"/>
                </a:lnTo>
                <a:lnTo>
                  <a:pt x="2417432" y="2385771"/>
                </a:lnTo>
                <a:lnTo>
                  <a:pt x="2428938" y="2363127"/>
                </a:lnTo>
                <a:close/>
              </a:path>
              <a:path w="2881629" h="3430904">
                <a:moveTo>
                  <a:pt x="2464155" y="1197457"/>
                </a:moveTo>
                <a:lnTo>
                  <a:pt x="2413508" y="1193495"/>
                </a:lnTo>
                <a:lnTo>
                  <a:pt x="2411526" y="1218819"/>
                </a:lnTo>
                <a:lnTo>
                  <a:pt x="2462174" y="1222781"/>
                </a:lnTo>
                <a:lnTo>
                  <a:pt x="2464155" y="1197457"/>
                </a:lnTo>
                <a:close/>
              </a:path>
              <a:path w="2881629" h="3430904">
                <a:moveTo>
                  <a:pt x="2482507" y="3335540"/>
                </a:moveTo>
                <a:lnTo>
                  <a:pt x="2442057" y="3304806"/>
                </a:lnTo>
                <a:lnTo>
                  <a:pt x="2426690" y="3325025"/>
                </a:lnTo>
                <a:lnTo>
                  <a:pt x="2467127" y="3355759"/>
                </a:lnTo>
                <a:lnTo>
                  <a:pt x="2482507" y="3335540"/>
                </a:lnTo>
                <a:close/>
              </a:path>
              <a:path w="2881629" h="3430904">
                <a:moveTo>
                  <a:pt x="2512403" y="105752"/>
                </a:moveTo>
                <a:lnTo>
                  <a:pt x="2502255" y="82461"/>
                </a:lnTo>
                <a:lnTo>
                  <a:pt x="2455684" y="102768"/>
                </a:lnTo>
                <a:lnTo>
                  <a:pt x="2465832" y="126047"/>
                </a:lnTo>
                <a:lnTo>
                  <a:pt x="2512403" y="105752"/>
                </a:lnTo>
                <a:close/>
              </a:path>
              <a:path w="2881629" h="3430904">
                <a:moveTo>
                  <a:pt x="2559278" y="2443569"/>
                </a:moveTo>
                <a:lnTo>
                  <a:pt x="2546362" y="2426131"/>
                </a:lnTo>
                <a:lnTo>
                  <a:pt x="2508593" y="2375090"/>
                </a:lnTo>
                <a:lnTo>
                  <a:pt x="2497086" y="2397747"/>
                </a:lnTo>
                <a:lnTo>
                  <a:pt x="2474226" y="2386126"/>
                </a:lnTo>
                <a:lnTo>
                  <a:pt x="2462733" y="2408771"/>
                </a:lnTo>
                <a:lnTo>
                  <a:pt x="2485580" y="2420391"/>
                </a:lnTo>
                <a:lnTo>
                  <a:pt x="2474087" y="2443035"/>
                </a:lnTo>
                <a:lnTo>
                  <a:pt x="2559278" y="2443569"/>
                </a:lnTo>
                <a:close/>
              </a:path>
              <a:path w="2881629" h="3430904">
                <a:moveTo>
                  <a:pt x="2565450" y="1205382"/>
                </a:moveTo>
                <a:lnTo>
                  <a:pt x="2514803" y="1201420"/>
                </a:lnTo>
                <a:lnTo>
                  <a:pt x="2512822" y="1226743"/>
                </a:lnTo>
                <a:lnTo>
                  <a:pt x="2563469" y="1230706"/>
                </a:lnTo>
                <a:lnTo>
                  <a:pt x="2565450" y="1205382"/>
                </a:lnTo>
                <a:close/>
              </a:path>
              <a:path w="2881629" h="3430904">
                <a:moveTo>
                  <a:pt x="2586799" y="3430752"/>
                </a:moveTo>
                <a:lnTo>
                  <a:pt x="2572867" y="3402444"/>
                </a:lnTo>
                <a:lnTo>
                  <a:pt x="2549182" y="3354311"/>
                </a:lnTo>
                <a:lnTo>
                  <a:pt x="2533802" y="3374542"/>
                </a:lnTo>
                <a:lnTo>
                  <a:pt x="2522944" y="3366274"/>
                </a:lnTo>
                <a:lnTo>
                  <a:pt x="2507577" y="3386505"/>
                </a:lnTo>
                <a:lnTo>
                  <a:pt x="2518435" y="3394760"/>
                </a:lnTo>
                <a:lnTo>
                  <a:pt x="2503068" y="3414979"/>
                </a:lnTo>
                <a:lnTo>
                  <a:pt x="2586799" y="3430752"/>
                </a:lnTo>
                <a:close/>
              </a:path>
              <a:path w="2881629" h="3430904">
                <a:moveTo>
                  <a:pt x="2605544" y="65151"/>
                </a:moveTo>
                <a:lnTo>
                  <a:pt x="2595397" y="41871"/>
                </a:lnTo>
                <a:lnTo>
                  <a:pt x="2548826" y="62166"/>
                </a:lnTo>
                <a:lnTo>
                  <a:pt x="2558973" y="85445"/>
                </a:lnTo>
                <a:lnTo>
                  <a:pt x="2605544" y="65151"/>
                </a:lnTo>
                <a:close/>
              </a:path>
              <a:path w="2881629" h="3430904">
                <a:moveTo>
                  <a:pt x="2666733" y="1213319"/>
                </a:moveTo>
                <a:lnTo>
                  <a:pt x="2616085" y="1209344"/>
                </a:lnTo>
                <a:lnTo>
                  <a:pt x="2614104" y="1234668"/>
                </a:lnTo>
                <a:lnTo>
                  <a:pt x="2664752" y="1238631"/>
                </a:lnTo>
                <a:lnTo>
                  <a:pt x="2666733" y="1213319"/>
                </a:lnTo>
                <a:close/>
              </a:path>
              <a:path w="2881629" h="3430904">
                <a:moveTo>
                  <a:pt x="2712936" y="4483"/>
                </a:moveTo>
                <a:lnTo>
                  <a:pt x="2627858" y="0"/>
                </a:lnTo>
                <a:lnTo>
                  <a:pt x="2658300" y="69862"/>
                </a:lnTo>
                <a:lnTo>
                  <a:pt x="2679192" y="44856"/>
                </a:lnTo>
                <a:lnTo>
                  <a:pt x="2701455" y="18211"/>
                </a:lnTo>
                <a:lnTo>
                  <a:pt x="2712936" y="4483"/>
                </a:lnTo>
                <a:close/>
              </a:path>
              <a:path w="2881629" h="3430904">
                <a:moveTo>
                  <a:pt x="2768028" y="1221244"/>
                </a:moveTo>
                <a:lnTo>
                  <a:pt x="2717381" y="1217282"/>
                </a:lnTo>
                <a:lnTo>
                  <a:pt x="2715399" y="1242593"/>
                </a:lnTo>
                <a:lnTo>
                  <a:pt x="2766047" y="1246555"/>
                </a:lnTo>
                <a:lnTo>
                  <a:pt x="2768028" y="1221244"/>
                </a:lnTo>
                <a:close/>
              </a:path>
              <a:path w="2881629" h="3430904">
                <a:moveTo>
                  <a:pt x="2881452" y="1242847"/>
                </a:moveTo>
                <a:lnTo>
                  <a:pt x="2852128" y="1225207"/>
                </a:lnTo>
                <a:lnTo>
                  <a:pt x="2808465" y="1198930"/>
                </a:lnTo>
                <a:lnTo>
                  <a:pt x="2802521" y="1274889"/>
                </a:lnTo>
                <a:lnTo>
                  <a:pt x="2862453" y="1250556"/>
                </a:lnTo>
                <a:lnTo>
                  <a:pt x="2881452" y="12428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198593" y="5968491"/>
            <a:ext cx="1727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16324" y="2401316"/>
            <a:ext cx="1111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9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-14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55411" y="2401316"/>
            <a:ext cx="1111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9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-11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01582" y="1489964"/>
            <a:ext cx="787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V</a:t>
            </a:r>
            <a:r>
              <a:rPr dirty="0" sz="2400" spc="-10" b="1">
                <a:latin typeface="Arial"/>
                <a:cs typeface="Arial"/>
              </a:rPr>
              <a:t>i</a:t>
            </a:r>
            <a:r>
              <a:rPr dirty="0" sz="2400" b="1">
                <a:latin typeface="Arial"/>
                <a:cs typeface="Arial"/>
              </a:rPr>
              <a:t>r</a:t>
            </a:r>
            <a:r>
              <a:rPr dirty="0" sz="2400" spc="-5" b="1">
                <a:latin typeface="Arial"/>
                <a:cs typeface="Arial"/>
              </a:rPr>
              <a:t>u</a:t>
            </a:r>
            <a:r>
              <a:rPr dirty="0" sz="2400" b="1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990001" y="2401316"/>
            <a:ext cx="9410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9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729304" y="2401316"/>
            <a:ext cx="8394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9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385601" y="2401316"/>
            <a:ext cx="8394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9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041884" y="2401316"/>
            <a:ext cx="8394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9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257195" y="2167305"/>
            <a:ext cx="76200" cy="449580"/>
          </a:xfrm>
          <a:custGeom>
            <a:avLst/>
            <a:gdLst/>
            <a:ahLst/>
            <a:cxnLst/>
            <a:rect l="l" t="t" r="r" b="b"/>
            <a:pathLst>
              <a:path w="76200" h="449580">
                <a:moveTo>
                  <a:pt x="25400" y="373354"/>
                </a:moveTo>
                <a:lnTo>
                  <a:pt x="0" y="373354"/>
                </a:lnTo>
                <a:lnTo>
                  <a:pt x="38100" y="449554"/>
                </a:lnTo>
                <a:lnTo>
                  <a:pt x="69850" y="386054"/>
                </a:lnTo>
                <a:lnTo>
                  <a:pt x="25400" y="386054"/>
                </a:lnTo>
                <a:lnTo>
                  <a:pt x="25400" y="373354"/>
                </a:lnTo>
                <a:close/>
              </a:path>
              <a:path w="76200" h="449580">
                <a:moveTo>
                  <a:pt x="50800" y="0"/>
                </a:moveTo>
                <a:lnTo>
                  <a:pt x="25400" y="0"/>
                </a:lnTo>
                <a:lnTo>
                  <a:pt x="25400" y="386054"/>
                </a:lnTo>
                <a:lnTo>
                  <a:pt x="50800" y="386054"/>
                </a:lnTo>
                <a:lnTo>
                  <a:pt x="50800" y="0"/>
                </a:lnTo>
                <a:close/>
              </a:path>
              <a:path w="76200" h="449580">
                <a:moveTo>
                  <a:pt x="76200" y="373354"/>
                </a:moveTo>
                <a:lnTo>
                  <a:pt x="50800" y="373354"/>
                </a:lnTo>
                <a:lnTo>
                  <a:pt x="50800" y="386054"/>
                </a:lnTo>
                <a:lnTo>
                  <a:pt x="69850" y="386054"/>
                </a:lnTo>
                <a:lnTo>
                  <a:pt x="76200" y="37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/>
          <p:cNvGrpSpPr/>
          <p:nvPr/>
        </p:nvGrpSpPr>
        <p:grpSpPr>
          <a:xfrm>
            <a:off x="5313743" y="2870695"/>
            <a:ext cx="1591945" cy="1001394"/>
            <a:chOff x="5313743" y="2870695"/>
            <a:chExt cx="1591945" cy="1001394"/>
          </a:xfrm>
        </p:grpSpPr>
        <p:sp>
          <p:nvSpPr>
            <p:cNvPr id="43" name="object 43"/>
            <p:cNvSpPr/>
            <p:nvPr/>
          </p:nvSpPr>
          <p:spPr>
            <a:xfrm>
              <a:off x="5313743" y="2870695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4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64" y="1001242"/>
                  </a:lnTo>
                  <a:lnTo>
                    <a:pt x="159156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935941" y="3054276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313743" y="2870695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656372" y="2870695"/>
            <a:ext cx="1591945" cy="1001394"/>
            <a:chOff x="7656372" y="2870695"/>
            <a:chExt cx="1591945" cy="1001394"/>
          </a:xfrm>
        </p:grpSpPr>
        <p:sp>
          <p:nvSpPr>
            <p:cNvPr id="47" name="object 47"/>
            <p:cNvSpPr/>
            <p:nvPr/>
          </p:nvSpPr>
          <p:spPr>
            <a:xfrm>
              <a:off x="7656372" y="2870695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3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63" y="1001242"/>
                  </a:lnTo>
                  <a:lnTo>
                    <a:pt x="159156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278571" y="3054276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7656372" y="2870695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323413" y="2870695"/>
            <a:ext cx="1591945" cy="1001394"/>
            <a:chOff x="9323413" y="2870695"/>
            <a:chExt cx="1591945" cy="1001394"/>
          </a:xfrm>
        </p:grpSpPr>
        <p:sp>
          <p:nvSpPr>
            <p:cNvPr id="51" name="object 51"/>
            <p:cNvSpPr/>
            <p:nvPr/>
          </p:nvSpPr>
          <p:spPr>
            <a:xfrm>
              <a:off x="9323413" y="2870695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51" y="1001242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945611" y="3054276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9323413" y="2870695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0990453" y="2870695"/>
            <a:ext cx="1591945" cy="1001394"/>
            <a:chOff x="10990453" y="2870695"/>
            <a:chExt cx="1591945" cy="1001394"/>
          </a:xfrm>
        </p:grpSpPr>
        <p:sp>
          <p:nvSpPr>
            <p:cNvPr id="55" name="object 55"/>
            <p:cNvSpPr/>
            <p:nvPr/>
          </p:nvSpPr>
          <p:spPr>
            <a:xfrm>
              <a:off x="10990453" y="2870695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51" y="1001242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1612651" y="3054276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10990453" y="2870695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657480" y="2870695"/>
            <a:ext cx="1591945" cy="1001394"/>
          </a:xfrm>
          <a:prstGeom prst="rect">
            <a:avLst/>
          </a:prstGeom>
          <a:solidFill>
            <a:srgbClr val="AA7942">
              <a:alpha val="22349"/>
            </a:srgbClr>
          </a:solidFill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313743" y="4063301"/>
            <a:ext cx="1591945" cy="1001394"/>
            <a:chOff x="5313743" y="4063301"/>
            <a:chExt cx="1591945" cy="1001394"/>
          </a:xfrm>
        </p:grpSpPr>
        <p:sp>
          <p:nvSpPr>
            <p:cNvPr id="60" name="object 60"/>
            <p:cNvSpPr/>
            <p:nvPr/>
          </p:nvSpPr>
          <p:spPr>
            <a:xfrm>
              <a:off x="5313743" y="40633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4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4" y="1001255"/>
                  </a:lnTo>
                  <a:lnTo>
                    <a:pt x="159156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935941" y="43818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313743" y="406330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656372" y="4063301"/>
            <a:ext cx="1591945" cy="1001394"/>
            <a:chOff x="7656372" y="4063301"/>
            <a:chExt cx="1591945" cy="1001394"/>
          </a:xfrm>
        </p:grpSpPr>
        <p:sp>
          <p:nvSpPr>
            <p:cNvPr id="64" name="object 64"/>
            <p:cNvSpPr/>
            <p:nvPr/>
          </p:nvSpPr>
          <p:spPr>
            <a:xfrm>
              <a:off x="7656372" y="40633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3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3" y="1001255"/>
                  </a:lnTo>
                  <a:lnTo>
                    <a:pt x="159156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278571" y="43818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7656372" y="406330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9323413" y="4063301"/>
            <a:ext cx="1591945" cy="1001394"/>
            <a:chOff x="9323413" y="4063301"/>
            <a:chExt cx="1591945" cy="1001394"/>
          </a:xfrm>
        </p:grpSpPr>
        <p:sp>
          <p:nvSpPr>
            <p:cNvPr id="68" name="object 68"/>
            <p:cNvSpPr/>
            <p:nvPr/>
          </p:nvSpPr>
          <p:spPr>
            <a:xfrm>
              <a:off x="9323413" y="40633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9945611" y="43818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9323413" y="406330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0990453" y="4063301"/>
            <a:ext cx="1591945" cy="1001394"/>
            <a:chOff x="10990453" y="4063301"/>
            <a:chExt cx="1591945" cy="1001394"/>
          </a:xfrm>
        </p:grpSpPr>
        <p:sp>
          <p:nvSpPr>
            <p:cNvPr id="72" name="object 72"/>
            <p:cNvSpPr/>
            <p:nvPr/>
          </p:nvSpPr>
          <p:spPr>
            <a:xfrm>
              <a:off x="10990453" y="40633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1612651" y="43818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0990453" y="406330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2657480" y="4063301"/>
            <a:ext cx="1591945" cy="1001394"/>
            <a:chOff x="12657480" y="4063301"/>
            <a:chExt cx="1591945" cy="1001394"/>
          </a:xfrm>
        </p:grpSpPr>
        <p:sp>
          <p:nvSpPr>
            <p:cNvPr id="76" name="object 76"/>
            <p:cNvSpPr/>
            <p:nvPr/>
          </p:nvSpPr>
          <p:spPr>
            <a:xfrm>
              <a:off x="12657480" y="40633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4" h="1001395">
                  <a:moveTo>
                    <a:pt x="1591538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38" y="1001255"/>
                  </a:lnTo>
                  <a:lnTo>
                    <a:pt x="1591538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3279627" y="43818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12657480" y="406330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313743" y="5254726"/>
            <a:ext cx="1591945" cy="1001394"/>
            <a:chOff x="5313743" y="5254726"/>
            <a:chExt cx="1591945" cy="1001394"/>
          </a:xfrm>
        </p:grpSpPr>
        <p:sp>
          <p:nvSpPr>
            <p:cNvPr id="80" name="object 80"/>
            <p:cNvSpPr/>
            <p:nvPr/>
          </p:nvSpPr>
          <p:spPr>
            <a:xfrm>
              <a:off x="5313743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4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4" y="1001255"/>
                  </a:lnTo>
                  <a:lnTo>
                    <a:pt x="159156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5935941" y="5573255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5313743" y="52547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7656372" y="5254726"/>
            <a:ext cx="1591945" cy="1001394"/>
            <a:chOff x="7656372" y="5254726"/>
            <a:chExt cx="1591945" cy="1001394"/>
          </a:xfrm>
        </p:grpSpPr>
        <p:sp>
          <p:nvSpPr>
            <p:cNvPr id="84" name="object 84"/>
            <p:cNvSpPr/>
            <p:nvPr/>
          </p:nvSpPr>
          <p:spPr>
            <a:xfrm>
              <a:off x="7656372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3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3" y="1001255"/>
                  </a:lnTo>
                  <a:lnTo>
                    <a:pt x="159156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8278571" y="5573255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7656372" y="52547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9323413" y="5254726"/>
            <a:ext cx="1591945" cy="1001394"/>
            <a:chOff x="9323413" y="5254726"/>
            <a:chExt cx="1591945" cy="1001394"/>
          </a:xfrm>
        </p:grpSpPr>
        <p:sp>
          <p:nvSpPr>
            <p:cNvPr id="88" name="object 88"/>
            <p:cNvSpPr/>
            <p:nvPr/>
          </p:nvSpPr>
          <p:spPr>
            <a:xfrm>
              <a:off x="9323413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9945611" y="5573255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9323413" y="52547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10990453" y="5254726"/>
            <a:ext cx="1591945" cy="1001394"/>
            <a:chOff x="10990453" y="5254726"/>
            <a:chExt cx="1591945" cy="1001394"/>
          </a:xfrm>
        </p:grpSpPr>
        <p:sp>
          <p:nvSpPr>
            <p:cNvPr id="92" name="object 92"/>
            <p:cNvSpPr/>
            <p:nvPr/>
          </p:nvSpPr>
          <p:spPr>
            <a:xfrm>
              <a:off x="10990453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1612651" y="5573255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10990453" y="52547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2657480" y="5254726"/>
            <a:ext cx="1591945" cy="1001394"/>
            <a:chOff x="12657480" y="5254726"/>
            <a:chExt cx="1591945" cy="1001394"/>
          </a:xfrm>
        </p:grpSpPr>
        <p:sp>
          <p:nvSpPr>
            <p:cNvPr id="96" name="object 96"/>
            <p:cNvSpPr/>
            <p:nvPr/>
          </p:nvSpPr>
          <p:spPr>
            <a:xfrm>
              <a:off x="12657480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4" h="1001395">
                  <a:moveTo>
                    <a:pt x="1591538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38" y="1001255"/>
                  </a:lnTo>
                  <a:lnTo>
                    <a:pt x="1591538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3279627" y="5573255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12657480" y="52547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306720" y="6448526"/>
            <a:ext cx="1591945" cy="1001394"/>
            <a:chOff x="5306720" y="6448526"/>
            <a:chExt cx="1591945" cy="1001394"/>
          </a:xfrm>
        </p:grpSpPr>
        <p:sp>
          <p:nvSpPr>
            <p:cNvPr id="100" name="object 100"/>
            <p:cNvSpPr/>
            <p:nvPr/>
          </p:nvSpPr>
          <p:spPr>
            <a:xfrm>
              <a:off x="5306720" y="64485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4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4" y="1001255"/>
                  </a:lnTo>
                  <a:lnTo>
                    <a:pt x="159156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5928918" y="676704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 txBox="1"/>
          <p:nvPr/>
        </p:nvSpPr>
        <p:spPr>
          <a:xfrm>
            <a:off x="5306720" y="64485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5306720" y="7624711"/>
            <a:ext cx="1591945" cy="1001394"/>
            <a:chOff x="5306720" y="7624711"/>
            <a:chExt cx="1591945" cy="1001394"/>
          </a:xfrm>
        </p:grpSpPr>
        <p:sp>
          <p:nvSpPr>
            <p:cNvPr id="104" name="object 104"/>
            <p:cNvSpPr/>
            <p:nvPr/>
          </p:nvSpPr>
          <p:spPr>
            <a:xfrm>
              <a:off x="5306720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4" y="0"/>
                  </a:moveTo>
                  <a:lnTo>
                    <a:pt x="0" y="0"/>
                  </a:lnTo>
                  <a:lnTo>
                    <a:pt x="0" y="1001247"/>
                  </a:lnTo>
                  <a:lnTo>
                    <a:pt x="1591564" y="1001247"/>
                  </a:lnTo>
                  <a:lnTo>
                    <a:pt x="159156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5928918" y="7943229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 txBox="1"/>
          <p:nvPr/>
        </p:nvSpPr>
        <p:spPr>
          <a:xfrm>
            <a:off x="5306720" y="762471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7656372" y="6448526"/>
            <a:ext cx="1591945" cy="1001394"/>
            <a:chOff x="7656372" y="6448526"/>
            <a:chExt cx="1591945" cy="1001394"/>
          </a:xfrm>
        </p:grpSpPr>
        <p:sp>
          <p:nvSpPr>
            <p:cNvPr id="108" name="object 108"/>
            <p:cNvSpPr/>
            <p:nvPr/>
          </p:nvSpPr>
          <p:spPr>
            <a:xfrm>
              <a:off x="7656372" y="64485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3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3" y="1001255"/>
                  </a:lnTo>
                  <a:lnTo>
                    <a:pt x="159156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8278571" y="676704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7656372" y="64485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9323413" y="6448526"/>
            <a:ext cx="1591945" cy="1001394"/>
            <a:chOff x="9323413" y="6448526"/>
            <a:chExt cx="1591945" cy="1001394"/>
          </a:xfrm>
        </p:grpSpPr>
        <p:sp>
          <p:nvSpPr>
            <p:cNvPr id="112" name="object 112"/>
            <p:cNvSpPr/>
            <p:nvPr/>
          </p:nvSpPr>
          <p:spPr>
            <a:xfrm>
              <a:off x="9323413" y="64485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9945611" y="676704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9323413" y="64485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10990453" y="6448526"/>
            <a:ext cx="1591945" cy="1001394"/>
            <a:chOff x="10990453" y="6448526"/>
            <a:chExt cx="1591945" cy="1001394"/>
          </a:xfrm>
        </p:grpSpPr>
        <p:sp>
          <p:nvSpPr>
            <p:cNvPr id="116" name="object 116"/>
            <p:cNvSpPr/>
            <p:nvPr/>
          </p:nvSpPr>
          <p:spPr>
            <a:xfrm>
              <a:off x="10990453" y="64485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1612651" y="676704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10990453" y="64485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12657480" y="6448526"/>
            <a:ext cx="1591945" cy="1001394"/>
            <a:chOff x="12657480" y="6448526"/>
            <a:chExt cx="1591945" cy="1001394"/>
          </a:xfrm>
        </p:grpSpPr>
        <p:sp>
          <p:nvSpPr>
            <p:cNvPr id="120" name="object 120"/>
            <p:cNvSpPr/>
            <p:nvPr/>
          </p:nvSpPr>
          <p:spPr>
            <a:xfrm>
              <a:off x="12657480" y="64485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4" h="1001395">
                  <a:moveTo>
                    <a:pt x="1591538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38" y="1001255"/>
                  </a:lnTo>
                  <a:lnTo>
                    <a:pt x="1591538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13279627" y="676704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/>
          <p:cNvSpPr txBox="1"/>
          <p:nvPr/>
        </p:nvSpPr>
        <p:spPr>
          <a:xfrm>
            <a:off x="12657480" y="64485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7656372" y="7624711"/>
            <a:ext cx="1591945" cy="1001394"/>
            <a:chOff x="7656372" y="7624711"/>
            <a:chExt cx="1591945" cy="1001394"/>
          </a:xfrm>
        </p:grpSpPr>
        <p:sp>
          <p:nvSpPr>
            <p:cNvPr id="124" name="object 124"/>
            <p:cNvSpPr/>
            <p:nvPr/>
          </p:nvSpPr>
          <p:spPr>
            <a:xfrm>
              <a:off x="7656372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3" y="0"/>
                  </a:moveTo>
                  <a:lnTo>
                    <a:pt x="0" y="0"/>
                  </a:lnTo>
                  <a:lnTo>
                    <a:pt x="0" y="1001247"/>
                  </a:lnTo>
                  <a:lnTo>
                    <a:pt x="1591563" y="1001247"/>
                  </a:lnTo>
                  <a:lnTo>
                    <a:pt x="159156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8278571" y="7943229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/>
          <p:cNvSpPr txBox="1"/>
          <p:nvPr/>
        </p:nvSpPr>
        <p:spPr>
          <a:xfrm>
            <a:off x="7656372" y="762471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9323413" y="7624711"/>
            <a:ext cx="1591945" cy="1001394"/>
            <a:chOff x="9323413" y="7624711"/>
            <a:chExt cx="1591945" cy="1001394"/>
          </a:xfrm>
        </p:grpSpPr>
        <p:sp>
          <p:nvSpPr>
            <p:cNvPr id="128" name="object 128"/>
            <p:cNvSpPr/>
            <p:nvPr/>
          </p:nvSpPr>
          <p:spPr>
            <a:xfrm>
              <a:off x="9323413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7"/>
                  </a:lnTo>
                  <a:lnTo>
                    <a:pt x="1591551" y="1001247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9945611" y="7943229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/>
          <p:cNvSpPr txBox="1"/>
          <p:nvPr/>
        </p:nvSpPr>
        <p:spPr>
          <a:xfrm>
            <a:off x="9323413" y="762471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10990453" y="7624711"/>
            <a:ext cx="1591945" cy="1001394"/>
            <a:chOff x="10990453" y="7624711"/>
            <a:chExt cx="1591945" cy="1001394"/>
          </a:xfrm>
        </p:grpSpPr>
        <p:sp>
          <p:nvSpPr>
            <p:cNvPr id="132" name="object 132"/>
            <p:cNvSpPr/>
            <p:nvPr/>
          </p:nvSpPr>
          <p:spPr>
            <a:xfrm>
              <a:off x="10990453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7"/>
                  </a:lnTo>
                  <a:lnTo>
                    <a:pt x="1591551" y="1001247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1612651" y="7943229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/>
          <p:cNvSpPr txBox="1"/>
          <p:nvPr/>
        </p:nvSpPr>
        <p:spPr>
          <a:xfrm>
            <a:off x="10990453" y="762471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12644780" y="7612011"/>
            <a:ext cx="1617345" cy="1026794"/>
            <a:chOff x="12644780" y="7612011"/>
            <a:chExt cx="1617345" cy="1026794"/>
          </a:xfrm>
        </p:grpSpPr>
        <p:sp>
          <p:nvSpPr>
            <p:cNvPr id="136" name="object 136"/>
            <p:cNvSpPr/>
            <p:nvPr/>
          </p:nvSpPr>
          <p:spPr>
            <a:xfrm>
              <a:off x="12657480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4" h="1001395">
                  <a:moveTo>
                    <a:pt x="1591538" y="0"/>
                  </a:moveTo>
                  <a:lnTo>
                    <a:pt x="0" y="0"/>
                  </a:lnTo>
                  <a:lnTo>
                    <a:pt x="0" y="1001247"/>
                  </a:lnTo>
                  <a:lnTo>
                    <a:pt x="1591538" y="1001247"/>
                  </a:lnTo>
                  <a:lnTo>
                    <a:pt x="1591538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12657480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4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13279627" y="7943229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/>
          <p:cNvSpPr txBox="1"/>
          <p:nvPr/>
        </p:nvSpPr>
        <p:spPr>
          <a:xfrm>
            <a:off x="13953109" y="8336788"/>
            <a:ext cx="283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11368582" y="2880944"/>
            <a:ext cx="1004100" cy="100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2960604" y="5275529"/>
            <a:ext cx="1004102" cy="100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2960604" y="7592447"/>
            <a:ext cx="1004102" cy="1018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 txBox="1"/>
          <p:nvPr/>
        </p:nvSpPr>
        <p:spPr>
          <a:xfrm>
            <a:off x="14733263" y="1390511"/>
            <a:ext cx="330200" cy="149987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430"/>
              </a:lnSpc>
            </a:pPr>
            <a:r>
              <a:rPr dirty="0" sz="2400" spc="-5" b="1">
                <a:latin typeface="Arial"/>
                <a:cs typeface="Arial"/>
              </a:rPr>
              <a:t>Survived?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4668245" y="3163315"/>
            <a:ext cx="433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No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14600046" y="4391659"/>
            <a:ext cx="568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Y</a:t>
            </a:r>
            <a:r>
              <a:rPr dirty="0" sz="2400" b="1"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14600046" y="6695947"/>
            <a:ext cx="568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Y</a:t>
            </a:r>
            <a:r>
              <a:rPr dirty="0" sz="2400" b="1"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4668245" y="5543803"/>
            <a:ext cx="433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No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4668245" y="7848092"/>
            <a:ext cx="433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No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4735944" y="8874803"/>
            <a:ext cx="9478010" cy="228600"/>
          </a:xfrm>
          <a:custGeom>
            <a:avLst/>
            <a:gdLst/>
            <a:ahLst/>
            <a:cxnLst/>
            <a:rect l="l" t="t" r="r" b="b"/>
            <a:pathLst>
              <a:path w="9478010" h="228600">
                <a:moveTo>
                  <a:pt x="9248787" y="152399"/>
                </a:moveTo>
                <a:lnTo>
                  <a:pt x="9248787" y="228599"/>
                </a:lnTo>
                <a:lnTo>
                  <a:pt x="9401187" y="152399"/>
                </a:lnTo>
                <a:lnTo>
                  <a:pt x="9248787" y="152399"/>
                </a:lnTo>
                <a:close/>
              </a:path>
              <a:path w="9478010" h="228600">
                <a:moveTo>
                  <a:pt x="9248787" y="76199"/>
                </a:moveTo>
                <a:lnTo>
                  <a:pt x="9248787" y="152399"/>
                </a:lnTo>
                <a:lnTo>
                  <a:pt x="9286887" y="152399"/>
                </a:lnTo>
                <a:lnTo>
                  <a:pt x="9286887" y="76199"/>
                </a:lnTo>
                <a:lnTo>
                  <a:pt x="9248787" y="76199"/>
                </a:lnTo>
                <a:close/>
              </a:path>
              <a:path w="9478010" h="228600">
                <a:moveTo>
                  <a:pt x="9248787" y="0"/>
                </a:moveTo>
                <a:lnTo>
                  <a:pt x="9248787" y="76199"/>
                </a:lnTo>
                <a:lnTo>
                  <a:pt x="9286887" y="76199"/>
                </a:lnTo>
                <a:lnTo>
                  <a:pt x="9286887" y="152399"/>
                </a:lnTo>
                <a:lnTo>
                  <a:pt x="9401190" y="152398"/>
                </a:lnTo>
                <a:lnTo>
                  <a:pt x="9477387" y="114299"/>
                </a:lnTo>
                <a:lnTo>
                  <a:pt x="9248787" y="0"/>
                </a:lnTo>
                <a:close/>
              </a:path>
              <a:path w="9478010" h="228600">
                <a:moveTo>
                  <a:pt x="0" y="76198"/>
                </a:moveTo>
                <a:lnTo>
                  <a:pt x="0" y="152398"/>
                </a:lnTo>
                <a:lnTo>
                  <a:pt x="9248787" y="152399"/>
                </a:lnTo>
                <a:lnTo>
                  <a:pt x="9248787" y="76199"/>
                </a:lnTo>
                <a:lnTo>
                  <a:pt x="0" y="76198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681693" y="8874803"/>
            <a:ext cx="1790700" cy="228600"/>
          </a:xfrm>
          <a:custGeom>
            <a:avLst/>
            <a:gdLst/>
            <a:ahLst/>
            <a:cxnLst/>
            <a:rect l="l" t="t" r="r" b="b"/>
            <a:pathLst>
              <a:path w="1790700" h="228600">
                <a:moveTo>
                  <a:pt x="228600" y="0"/>
                </a:moveTo>
                <a:lnTo>
                  <a:pt x="0" y="114299"/>
                </a:lnTo>
                <a:lnTo>
                  <a:pt x="228600" y="228599"/>
                </a:lnTo>
                <a:lnTo>
                  <a:pt x="228600" y="152399"/>
                </a:lnTo>
                <a:lnTo>
                  <a:pt x="190500" y="152399"/>
                </a:lnTo>
                <a:lnTo>
                  <a:pt x="190500" y="76199"/>
                </a:lnTo>
                <a:lnTo>
                  <a:pt x="228600" y="76199"/>
                </a:lnTo>
                <a:lnTo>
                  <a:pt x="228600" y="0"/>
                </a:lnTo>
                <a:close/>
              </a:path>
              <a:path w="1790700" h="228600">
                <a:moveTo>
                  <a:pt x="228600" y="76199"/>
                </a:moveTo>
                <a:lnTo>
                  <a:pt x="190500" y="76199"/>
                </a:lnTo>
                <a:lnTo>
                  <a:pt x="190500" y="152399"/>
                </a:lnTo>
                <a:lnTo>
                  <a:pt x="228600" y="152399"/>
                </a:lnTo>
                <a:lnTo>
                  <a:pt x="228600" y="76199"/>
                </a:lnTo>
                <a:close/>
              </a:path>
              <a:path w="1790700" h="228600">
                <a:moveTo>
                  <a:pt x="228600" y="152399"/>
                </a:moveTo>
                <a:lnTo>
                  <a:pt x="190500" y="152399"/>
                </a:lnTo>
                <a:lnTo>
                  <a:pt x="228600" y="152399"/>
                </a:lnTo>
                <a:close/>
              </a:path>
              <a:path w="1790700" h="228600">
                <a:moveTo>
                  <a:pt x="1790255" y="76198"/>
                </a:moveTo>
                <a:lnTo>
                  <a:pt x="228600" y="76199"/>
                </a:lnTo>
                <a:lnTo>
                  <a:pt x="228600" y="152399"/>
                </a:lnTo>
                <a:lnTo>
                  <a:pt x="1790255" y="152398"/>
                </a:lnTo>
                <a:lnTo>
                  <a:pt x="1790255" y="76198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 txBox="1"/>
          <p:nvPr/>
        </p:nvSpPr>
        <p:spPr>
          <a:xfrm>
            <a:off x="2976498" y="8645652"/>
            <a:ext cx="15093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rlito"/>
                <a:cs typeface="Carlito"/>
              </a:rPr>
              <a:t>Pr</a:t>
            </a:r>
            <a:r>
              <a:rPr dirty="0" sz="2000" spc="5">
                <a:latin typeface="Carlito"/>
                <a:cs typeface="Carlito"/>
              </a:rPr>
              <a:t>e</a:t>
            </a:r>
            <a:r>
              <a:rPr dirty="0" sz="2000">
                <a:latin typeface="Carlito"/>
                <a:cs typeface="Carlito"/>
              </a:rPr>
              <a:t>-</a:t>
            </a:r>
            <a:r>
              <a:rPr dirty="0" sz="2000" spc="5">
                <a:latin typeface="Carlito"/>
                <a:cs typeface="Carlito"/>
              </a:rPr>
              <a:t>t</a:t>
            </a:r>
            <a:r>
              <a:rPr dirty="0" sz="2000">
                <a:latin typeface="Carlito"/>
                <a:cs typeface="Carlito"/>
              </a:rPr>
              <a:t>rea</a:t>
            </a:r>
            <a:r>
              <a:rPr dirty="0" sz="2000" spc="5">
                <a:latin typeface="Carlito"/>
                <a:cs typeface="Carlito"/>
              </a:rPr>
              <a:t>t</a:t>
            </a:r>
            <a:r>
              <a:rPr dirty="0" sz="2000">
                <a:latin typeface="Carlito"/>
                <a:cs typeface="Carlito"/>
              </a:rPr>
              <a:t>me</a:t>
            </a:r>
            <a:r>
              <a:rPr dirty="0" sz="2000" spc="-5">
                <a:latin typeface="Carlito"/>
                <a:cs typeface="Carlito"/>
              </a:rPr>
              <a:t>nt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8668219" y="8645652"/>
            <a:ext cx="16122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rlito"/>
                <a:cs typeface="Carlito"/>
              </a:rPr>
              <a:t>P</a:t>
            </a:r>
            <a:r>
              <a:rPr dirty="0" sz="2000" spc="-5">
                <a:latin typeface="Carlito"/>
                <a:cs typeface="Carlito"/>
              </a:rPr>
              <a:t>o</a:t>
            </a:r>
            <a:r>
              <a:rPr dirty="0" sz="2000" spc="5">
                <a:latin typeface="Carlito"/>
                <a:cs typeface="Carlito"/>
              </a:rPr>
              <a:t>s</a:t>
            </a:r>
            <a:r>
              <a:rPr dirty="0" sz="2000">
                <a:latin typeface="Carlito"/>
                <a:cs typeface="Carlito"/>
              </a:rPr>
              <a:t>t-</a:t>
            </a:r>
            <a:r>
              <a:rPr dirty="0" sz="2000" spc="5">
                <a:latin typeface="Carlito"/>
                <a:cs typeface="Carlito"/>
              </a:rPr>
              <a:t>t</a:t>
            </a:r>
            <a:r>
              <a:rPr dirty="0" sz="2000">
                <a:latin typeface="Carlito"/>
                <a:cs typeface="Carlito"/>
              </a:rPr>
              <a:t>rea</a:t>
            </a:r>
            <a:r>
              <a:rPr dirty="0" sz="2000" spc="5">
                <a:latin typeface="Carlito"/>
                <a:cs typeface="Carlito"/>
              </a:rPr>
              <a:t>t</a:t>
            </a:r>
            <a:r>
              <a:rPr dirty="0" sz="2000">
                <a:latin typeface="Carlito"/>
                <a:cs typeface="Carlito"/>
              </a:rPr>
              <a:t>me</a:t>
            </a:r>
            <a:r>
              <a:rPr dirty="0" sz="2000" spc="-5">
                <a:latin typeface="Carlito"/>
                <a:cs typeface="Carlito"/>
              </a:rPr>
              <a:t>nt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10037736" y="9235333"/>
            <a:ext cx="4100195" cy="228600"/>
          </a:xfrm>
          <a:custGeom>
            <a:avLst/>
            <a:gdLst/>
            <a:ahLst/>
            <a:cxnLst/>
            <a:rect l="l" t="t" r="r" b="b"/>
            <a:pathLst>
              <a:path w="4100194" h="228600">
                <a:moveTo>
                  <a:pt x="3871048" y="152399"/>
                </a:moveTo>
                <a:lnTo>
                  <a:pt x="3871048" y="228600"/>
                </a:lnTo>
                <a:lnTo>
                  <a:pt x="4023448" y="152400"/>
                </a:lnTo>
                <a:lnTo>
                  <a:pt x="3871048" y="152399"/>
                </a:lnTo>
                <a:close/>
              </a:path>
              <a:path w="4100194" h="228600">
                <a:moveTo>
                  <a:pt x="3871048" y="76199"/>
                </a:moveTo>
                <a:lnTo>
                  <a:pt x="3871048" y="152399"/>
                </a:lnTo>
                <a:lnTo>
                  <a:pt x="3909148" y="152400"/>
                </a:lnTo>
                <a:lnTo>
                  <a:pt x="3909148" y="76200"/>
                </a:lnTo>
                <a:lnTo>
                  <a:pt x="3871048" y="76199"/>
                </a:lnTo>
                <a:close/>
              </a:path>
              <a:path w="4100194" h="228600">
                <a:moveTo>
                  <a:pt x="3871048" y="0"/>
                </a:moveTo>
                <a:lnTo>
                  <a:pt x="3871048" y="76199"/>
                </a:lnTo>
                <a:lnTo>
                  <a:pt x="3909148" y="76200"/>
                </a:lnTo>
                <a:lnTo>
                  <a:pt x="3909148" y="152400"/>
                </a:lnTo>
                <a:lnTo>
                  <a:pt x="4023451" y="152398"/>
                </a:lnTo>
                <a:lnTo>
                  <a:pt x="4099648" y="114300"/>
                </a:lnTo>
                <a:lnTo>
                  <a:pt x="3871048" y="0"/>
                </a:lnTo>
                <a:close/>
              </a:path>
              <a:path w="4100194" h="228600">
                <a:moveTo>
                  <a:pt x="0" y="76198"/>
                </a:moveTo>
                <a:lnTo>
                  <a:pt x="0" y="152398"/>
                </a:lnTo>
                <a:lnTo>
                  <a:pt x="3871048" y="152399"/>
                </a:lnTo>
                <a:lnTo>
                  <a:pt x="3871048" y="76199"/>
                </a:lnTo>
                <a:lnTo>
                  <a:pt x="0" y="76198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 txBox="1"/>
          <p:nvPr/>
        </p:nvSpPr>
        <p:spPr>
          <a:xfrm>
            <a:off x="11352555" y="8983980"/>
            <a:ext cx="14706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rlito"/>
                <a:cs typeface="Carlito"/>
              </a:rPr>
              <a:t>Post-infection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2681693" y="9235333"/>
            <a:ext cx="6492875" cy="228600"/>
          </a:xfrm>
          <a:custGeom>
            <a:avLst/>
            <a:gdLst/>
            <a:ahLst/>
            <a:cxnLst/>
            <a:rect l="l" t="t" r="r" b="b"/>
            <a:pathLst>
              <a:path w="6492875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487" y="152400"/>
                </a:lnTo>
                <a:lnTo>
                  <a:pt x="190487" y="76200"/>
                </a:lnTo>
                <a:lnTo>
                  <a:pt x="228600" y="76199"/>
                </a:lnTo>
                <a:lnTo>
                  <a:pt x="228600" y="0"/>
                </a:lnTo>
                <a:close/>
              </a:path>
              <a:path w="6492875" h="228600">
                <a:moveTo>
                  <a:pt x="228600" y="76199"/>
                </a:moveTo>
                <a:lnTo>
                  <a:pt x="190487" y="76200"/>
                </a:lnTo>
                <a:lnTo>
                  <a:pt x="190487" y="152400"/>
                </a:lnTo>
                <a:lnTo>
                  <a:pt x="228600" y="152399"/>
                </a:lnTo>
                <a:lnTo>
                  <a:pt x="228600" y="76199"/>
                </a:lnTo>
                <a:close/>
              </a:path>
              <a:path w="6492875" h="228600">
                <a:moveTo>
                  <a:pt x="228600" y="152399"/>
                </a:moveTo>
                <a:lnTo>
                  <a:pt x="190487" y="152400"/>
                </a:lnTo>
                <a:lnTo>
                  <a:pt x="228600" y="152400"/>
                </a:lnTo>
                <a:close/>
              </a:path>
              <a:path w="6492875" h="228600">
                <a:moveTo>
                  <a:pt x="6492430" y="76198"/>
                </a:moveTo>
                <a:lnTo>
                  <a:pt x="228600" y="76199"/>
                </a:lnTo>
                <a:lnTo>
                  <a:pt x="228600" y="152399"/>
                </a:lnTo>
                <a:lnTo>
                  <a:pt x="6492430" y="152398"/>
                </a:lnTo>
                <a:lnTo>
                  <a:pt x="6492430" y="76198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 txBox="1"/>
          <p:nvPr/>
        </p:nvSpPr>
        <p:spPr>
          <a:xfrm>
            <a:off x="5244490" y="8983980"/>
            <a:ext cx="13671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rlito"/>
                <a:cs typeface="Carlito"/>
              </a:rPr>
              <a:t>Pr</a:t>
            </a:r>
            <a:r>
              <a:rPr dirty="0" sz="2000" spc="5">
                <a:latin typeface="Carlito"/>
                <a:cs typeface="Carlito"/>
              </a:rPr>
              <a:t>e</a:t>
            </a:r>
            <a:r>
              <a:rPr dirty="0" sz="2000">
                <a:latin typeface="Carlito"/>
                <a:cs typeface="Carlito"/>
              </a:rPr>
              <a:t>-i</a:t>
            </a:r>
            <a:r>
              <a:rPr dirty="0" sz="2000" spc="-5">
                <a:latin typeface="Carlito"/>
                <a:cs typeface="Carlito"/>
              </a:rPr>
              <a:t>n</a:t>
            </a:r>
            <a:r>
              <a:rPr dirty="0" sz="2000">
                <a:latin typeface="Carlito"/>
                <a:cs typeface="Carlito"/>
              </a:rPr>
              <a:t>fec</a:t>
            </a:r>
            <a:r>
              <a:rPr dirty="0" sz="2000" spc="5">
                <a:latin typeface="Carlito"/>
                <a:cs typeface="Carlito"/>
              </a:rPr>
              <a:t>t</a:t>
            </a:r>
            <a:r>
              <a:rPr dirty="0" sz="2000">
                <a:latin typeface="Carlito"/>
                <a:cs typeface="Carlito"/>
              </a:rPr>
              <a:t>i</a:t>
            </a:r>
            <a:r>
              <a:rPr dirty="0" sz="2000" spc="-5">
                <a:latin typeface="Carlito"/>
                <a:cs typeface="Carlito"/>
              </a:rPr>
              <a:t>o</a:t>
            </a:r>
            <a:r>
              <a:rPr dirty="0" sz="2000">
                <a:latin typeface="Carlito"/>
                <a:cs typeface="Carlito"/>
              </a:rPr>
              <a:t>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2527363" y="868171"/>
            <a:ext cx="246951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082675" marR="5080" indent="-106997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latin typeface="Arial"/>
                <a:cs typeface="Arial"/>
              </a:rPr>
              <a:t>Ampicillin</a:t>
            </a:r>
            <a:r>
              <a:rPr dirty="0" sz="2400" spc="-7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(n=30)  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2620264" y="1605788"/>
            <a:ext cx="22840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Kool-Aid</a:t>
            </a:r>
            <a:r>
              <a:rPr dirty="0" u="sng" sz="24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(n=15)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3538715" y="2216264"/>
            <a:ext cx="76200" cy="449580"/>
          </a:xfrm>
          <a:custGeom>
            <a:avLst/>
            <a:gdLst/>
            <a:ahLst/>
            <a:cxnLst/>
            <a:rect l="l" t="t" r="r" b="b"/>
            <a:pathLst>
              <a:path w="76200" h="449580">
                <a:moveTo>
                  <a:pt x="25412" y="373354"/>
                </a:moveTo>
                <a:lnTo>
                  <a:pt x="0" y="373354"/>
                </a:lnTo>
                <a:lnTo>
                  <a:pt x="38100" y="449554"/>
                </a:lnTo>
                <a:lnTo>
                  <a:pt x="69850" y="386054"/>
                </a:lnTo>
                <a:lnTo>
                  <a:pt x="25412" y="386054"/>
                </a:lnTo>
                <a:lnTo>
                  <a:pt x="25412" y="373354"/>
                </a:lnTo>
                <a:close/>
              </a:path>
              <a:path w="76200" h="449580">
                <a:moveTo>
                  <a:pt x="50800" y="0"/>
                </a:moveTo>
                <a:lnTo>
                  <a:pt x="25400" y="0"/>
                </a:lnTo>
                <a:lnTo>
                  <a:pt x="25412" y="386054"/>
                </a:lnTo>
                <a:lnTo>
                  <a:pt x="50800" y="386054"/>
                </a:lnTo>
                <a:lnTo>
                  <a:pt x="50800" y="0"/>
                </a:lnTo>
                <a:close/>
              </a:path>
              <a:path w="76200" h="449580">
                <a:moveTo>
                  <a:pt x="76200" y="373354"/>
                </a:moveTo>
                <a:lnTo>
                  <a:pt x="50800" y="373354"/>
                </a:lnTo>
                <a:lnTo>
                  <a:pt x="50800" y="386054"/>
                </a:lnTo>
                <a:lnTo>
                  <a:pt x="69850" y="386054"/>
                </a:lnTo>
                <a:lnTo>
                  <a:pt x="76200" y="37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 txBox="1">
            <a:spLocks noGrp="1"/>
          </p:cNvSpPr>
          <p:nvPr>
            <p:ph type="title"/>
          </p:nvPr>
        </p:nvSpPr>
        <p:spPr>
          <a:xfrm>
            <a:off x="2425052" y="0"/>
            <a:ext cx="977138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5500" spc="-260"/>
              <a:t>Individual </a:t>
            </a:r>
            <a:r>
              <a:rPr dirty="0" u="none" sz="5500" spc="30"/>
              <a:t>Mouse </a:t>
            </a:r>
            <a:r>
              <a:rPr dirty="0" u="none" sz="5500" spc="-235"/>
              <a:t>Isolation</a:t>
            </a:r>
            <a:r>
              <a:rPr dirty="0" u="none" sz="5500" spc="-1010"/>
              <a:t> </a:t>
            </a:r>
            <a:r>
              <a:rPr dirty="0" u="none" sz="5500" spc="-240"/>
              <a:t>Schema</a:t>
            </a:r>
            <a:endParaRPr sz="5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6412" y="5233925"/>
            <a:ext cx="11303942" cy="3636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766001" y="760094"/>
            <a:ext cx="11206480" cy="4094479"/>
            <a:chOff x="2766001" y="760094"/>
            <a:chExt cx="11206480" cy="4094479"/>
          </a:xfrm>
        </p:grpSpPr>
        <p:sp>
          <p:nvSpPr>
            <p:cNvPr id="4" name="object 4"/>
            <p:cNvSpPr/>
            <p:nvPr/>
          </p:nvSpPr>
          <p:spPr>
            <a:xfrm>
              <a:off x="2766001" y="1249415"/>
              <a:ext cx="11205880" cy="36049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26870" y="760094"/>
              <a:ext cx="76200" cy="511175"/>
            </a:xfrm>
            <a:custGeom>
              <a:avLst/>
              <a:gdLst/>
              <a:ahLst/>
              <a:cxnLst/>
              <a:rect l="l" t="t" r="r" b="b"/>
              <a:pathLst>
                <a:path w="76200" h="511175">
                  <a:moveTo>
                    <a:pt x="25400" y="434581"/>
                  </a:moveTo>
                  <a:lnTo>
                    <a:pt x="0" y="434581"/>
                  </a:lnTo>
                  <a:lnTo>
                    <a:pt x="38100" y="510781"/>
                  </a:lnTo>
                  <a:lnTo>
                    <a:pt x="69850" y="447281"/>
                  </a:lnTo>
                  <a:lnTo>
                    <a:pt x="25400" y="447281"/>
                  </a:lnTo>
                  <a:lnTo>
                    <a:pt x="25400" y="434581"/>
                  </a:lnTo>
                  <a:close/>
                </a:path>
                <a:path w="76200" h="511175">
                  <a:moveTo>
                    <a:pt x="50800" y="0"/>
                  </a:moveTo>
                  <a:lnTo>
                    <a:pt x="25400" y="0"/>
                  </a:lnTo>
                  <a:lnTo>
                    <a:pt x="25400" y="447281"/>
                  </a:lnTo>
                  <a:lnTo>
                    <a:pt x="50800" y="447281"/>
                  </a:lnTo>
                  <a:lnTo>
                    <a:pt x="50800" y="0"/>
                  </a:lnTo>
                  <a:close/>
                </a:path>
                <a:path w="76200" h="511175">
                  <a:moveTo>
                    <a:pt x="76200" y="434581"/>
                  </a:moveTo>
                  <a:lnTo>
                    <a:pt x="50800" y="434581"/>
                  </a:lnTo>
                  <a:lnTo>
                    <a:pt x="50800" y="447281"/>
                  </a:lnTo>
                  <a:lnTo>
                    <a:pt x="69850" y="447281"/>
                  </a:lnTo>
                  <a:lnTo>
                    <a:pt x="76200" y="4345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371270" y="209804"/>
            <a:ext cx="787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dirty="0" u="sng" sz="2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285125"/>
            <a:ext cx="14399260" cy="1624330"/>
          </a:xfrm>
          <a:prstGeom prst="rect"/>
        </p:spPr>
        <p:txBody>
          <a:bodyPr wrap="square" lIns="0" tIns="100330" rIns="0" bIns="0" rtlCol="0" vert="horz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790"/>
              </a:spcBef>
            </a:pPr>
            <a:r>
              <a:rPr dirty="0" sz="5500" spc="-215"/>
              <a:t>Sample</a:t>
            </a:r>
            <a:r>
              <a:rPr dirty="0" sz="5500" spc="-375"/>
              <a:t> </a:t>
            </a:r>
            <a:r>
              <a:rPr dirty="0" sz="5500" spc="-235"/>
              <a:t>Outlier</a:t>
            </a:r>
            <a:r>
              <a:rPr dirty="0" sz="5500" spc="-370"/>
              <a:t> </a:t>
            </a:r>
            <a:r>
              <a:rPr dirty="0" sz="5500" spc="-225"/>
              <a:t>Detection</a:t>
            </a:r>
            <a:r>
              <a:rPr dirty="0" sz="5500" spc="-380"/>
              <a:t> </a:t>
            </a:r>
            <a:r>
              <a:rPr dirty="0" sz="5500" spc="765"/>
              <a:t>–</a:t>
            </a:r>
            <a:r>
              <a:rPr dirty="0" sz="5500" spc="-380"/>
              <a:t> </a:t>
            </a:r>
            <a:r>
              <a:rPr dirty="0" sz="5500" spc="-250"/>
              <a:t>Unexpectedly</a:t>
            </a:r>
            <a:r>
              <a:rPr dirty="0" sz="5500" spc="-370"/>
              <a:t> </a:t>
            </a:r>
            <a:r>
              <a:rPr dirty="0" sz="5500" spc="-225"/>
              <a:t>Low</a:t>
            </a:r>
            <a:r>
              <a:rPr dirty="0" sz="5500" spc="-380"/>
              <a:t> </a:t>
            </a:r>
            <a:r>
              <a:rPr dirty="0" sz="5500" spc="-100"/>
              <a:t>#</a:t>
            </a:r>
            <a:r>
              <a:rPr dirty="0" sz="5500" spc="-385"/>
              <a:t> </a:t>
            </a:r>
            <a:r>
              <a:rPr dirty="0" sz="5500" spc="-200"/>
              <a:t>of </a:t>
            </a:r>
            <a:r>
              <a:rPr dirty="0" u="none" sz="5500" spc="-200"/>
              <a:t> </a:t>
            </a:r>
            <a:r>
              <a:rPr dirty="0" sz="5500" spc="-175"/>
              <a:t>Sequences</a:t>
            </a:r>
            <a:endParaRPr sz="5500"/>
          </a:p>
        </p:txBody>
      </p:sp>
      <p:grpSp>
        <p:nvGrpSpPr>
          <p:cNvPr id="3" name="object 3"/>
          <p:cNvGrpSpPr/>
          <p:nvPr/>
        </p:nvGrpSpPr>
        <p:grpSpPr>
          <a:xfrm>
            <a:off x="2417845" y="2241938"/>
            <a:ext cx="12304395" cy="7400290"/>
            <a:chOff x="2417845" y="2241938"/>
            <a:chExt cx="12304395" cy="7400290"/>
          </a:xfrm>
        </p:grpSpPr>
        <p:sp>
          <p:nvSpPr>
            <p:cNvPr id="4" name="object 4"/>
            <p:cNvSpPr/>
            <p:nvPr/>
          </p:nvSpPr>
          <p:spPr>
            <a:xfrm>
              <a:off x="2417845" y="2241938"/>
              <a:ext cx="12303912" cy="74002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82972" y="7493000"/>
              <a:ext cx="5291455" cy="1778635"/>
            </a:xfrm>
            <a:custGeom>
              <a:avLst/>
              <a:gdLst/>
              <a:ahLst/>
              <a:cxnLst/>
              <a:rect l="l" t="t" r="r" b="b"/>
              <a:pathLst>
                <a:path w="5291455" h="1778634">
                  <a:moveTo>
                    <a:pt x="655828" y="0"/>
                  </a:moveTo>
                  <a:lnTo>
                    <a:pt x="437159" y="46863"/>
                  </a:lnTo>
                  <a:lnTo>
                    <a:pt x="478802" y="98920"/>
                  </a:lnTo>
                  <a:lnTo>
                    <a:pt x="0" y="481965"/>
                  </a:lnTo>
                  <a:lnTo>
                    <a:pt x="41656" y="534035"/>
                  </a:lnTo>
                  <a:lnTo>
                    <a:pt x="520458" y="150990"/>
                  </a:lnTo>
                  <a:lnTo>
                    <a:pt x="562114" y="203047"/>
                  </a:lnTo>
                  <a:lnTo>
                    <a:pt x="619785" y="78092"/>
                  </a:lnTo>
                  <a:lnTo>
                    <a:pt x="655828" y="0"/>
                  </a:lnTo>
                  <a:close/>
                </a:path>
                <a:path w="5291455" h="1778634">
                  <a:moveTo>
                    <a:pt x="4973828" y="990600"/>
                  </a:moveTo>
                  <a:lnTo>
                    <a:pt x="4755159" y="1037463"/>
                  </a:lnTo>
                  <a:lnTo>
                    <a:pt x="4796802" y="1089520"/>
                  </a:lnTo>
                  <a:lnTo>
                    <a:pt x="4318000" y="1472577"/>
                  </a:lnTo>
                  <a:lnTo>
                    <a:pt x="4359656" y="1524635"/>
                  </a:lnTo>
                  <a:lnTo>
                    <a:pt x="4838458" y="1141590"/>
                  </a:lnTo>
                  <a:lnTo>
                    <a:pt x="4880114" y="1193660"/>
                  </a:lnTo>
                  <a:lnTo>
                    <a:pt x="4937772" y="1068705"/>
                  </a:lnTo>
                  <a:lnTo>
                    <a:pt x="4973828" y="990600"/>
                  </a:lnTo>
                  <a:close/>
                </a:path>
                <a:path w="5291455" h="1778634">
                  <a:moveTo>
                    <a:pt x="5291328" y="1244600"/>
                  </a:moveTo>
                  <a:lnTo>
                    <a:pt x="5072659" y="1291463"/>
                  </a:lnTo>
                  <a:lnTo>
                    <a:pt x="5114302" y="1343520"/>
                  </a:lnTo>
                  <a:lnTo>
                    <a:pt x="4635500" y="1726577"/>
                  </a:lnTo>
                  <a:lnTo>
                    <a:pt x="4677156" y="1778635"/>
                  </a:lnTo>
                  <a:lnTo>
                    <a:pt x="5155958" y="1395590"/>
                  </a:lnTo>
                  <a:lnTo>
                    <a:pt x="5197614" y="1447660"/>
                  </a:lnTo>
                  <a:lnTo>
                    <a:pt x="5255272" y="1322705"/>
                  </a:lnTo>
                  <a:lnTo>
                    <a:pt x="5291328" y="12446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73355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511028"/>
            <a:ext cx="12067540" cy="9671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210"/>
              <a:t>Samples </a:t>
            </a:r>
            <a:r>
              <a:rPr dirty="0" spc="-300"/>
              <a:t>that </a:t>
            </a:r>
            <a:r>
              <a:rPr dirty="0" spc="-330"/>
              <a:t>“perform”</a:t>
            </a:r>
            <a:r>
              <a:rPr dirty="0" spc="-925"/>
              <a:t> </a:t>
            </a:r>
            <a:r>
              <a:rPr dirty="0" spc="-285"/>
              <a:t>unexpectedly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1243" y="2590242"/>
            <a:ext cx="15883890" cy="5829935"/>
            <a:chOff x="751243" y="2590242"/>
            <a:chExt cx="15883890" cy="5829935"/>
          </a:xfrm>
        </p:grpSpPr>
        <p:sp>
          <p:nvSpPr>
            <p:cNvPr id="4" name="object 4"/>
            <p:cNvSpPr/>
            <p:nvPr/>
          </p:nvSpPr>
          <p:spPr>
            <a:xfrm>
              <a:off x="751243" y="2590242"/>
              <a:ext cx="8468636" cy="57224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96683" y="3454399"/>
              <a:ext cx="3780154" cy="3531235"/>
            </a:xfrm>
            <a:custGeom>
              <a:avLst/>
              <a:gdLst/>
              <a:ahLst/>
              <a:cxnLst/>
              <a:rect l="l" t="t" r="r" b="b"/>
              <a:pathLst>
                <a:path w="3780154" h="3531234">
                  <a:moveTo>
                    <a:pt x="583755" y="2774391"/>
                  </a:moveTo>
                  <a:lnTo>
                    <a:pt x="365239" y="2821965"/>
                  </a:lnTo>
                  <a:lnTo>
                    <a:pt x="407060" y="2873895"/>
                  </a:lnTo>
                  <a:lnTo>
                    <a:pt x="0" y="3201771"/>
                  </a:lnTo>
                  <a:lnTo>
                    <a:pt x="41821" y="3253689"/>
                  </a:lnTo>
                  <a:lnTo>
                    <a:pt x="448881" y="2925826"/>
                  </a:lnTo>
                  <a:lnTo>
                    <a:pt x="490715" y="2977756"/>
                  </a:lnTo>
                  <a:lnTo>
                    <a:pt x="547789" y="2852978"/>
                  </a:lnTo>
                  <a:lnTo>
                    <a:pt x="583755" y="2774391"/>
                  </a:lnTo>
                  <a:close/>
                </a:path>
                <a:path w="3780154" h="3531234">
                  <a:moveTo>
                    <a:pt x="1774088" y="1292021"/>
                  </a:moveTo>
                  <a:lnTo>
                    <a:pt x="1555584" y="1339608"/>
                  </a:lnTo>
                  <a:lnTo>
                    <a:pt x="1597393" y="1391539"/>
                  </a:lnTo>
                  <a:lnTo>
                    <a:pt x="1190345" y="1719402"/>
                  </a:lnTo>
                  <a:lnTo>
                    <a:pt x="1232166" y="1771332"/>
                  </a:lnTo>
                  <a:lnTo>
                    <a:pt x="1639227" y="1443469"/>
                  </a:lnTo>
                  <a:lnTo>
                    <a:pt x="1681048" y="1495386"/>
                  </a:lnTo>
                  <a:lnTo>
                    <a:pt x="1738122" y="1370622"/>
                  </a:lnTo>
                  <a:lnTo>
                    <a:pt x="1774088" y="1292021"/>
                  </a:lnTo>
                  <a:close/>
                </a:path>
                <a:path w="3780154" h="3531234">
                  <a:moveTo>
                    <a:pt x="3440099" y="0"/>
                  </a:moveTo>
                  <a:lnTo>
                    <a:pt x="3221583" y="47586"/>
                  </a:lnTo>
                  <a:lnTo>
                    <a:pt x="3263404" y="99517"/>
                  </a:lnTo>
                  <a:lnTo>
                    <a:pt x="2856344" y="427380"/>
                  </a:lnTo>
                  <a:lnTo>
                    <a:pt x="2898178" y="479310"/>
                  </a:lnTo>
                  <a:lnTo>
                    <a:pt x="3305225" y="151434"/>
                  </a:lnTo>
                  <a:lnTo>
                    <a:pt x="3347059" y="203365"/>
                  </a:lnTo>
                  <a:lnTo>
                    <a:pt x="3404133" y="78600"/>
                  </a:lnTo>
                  <a:lnTo>
                    <a:pt x="3440099" y="0"/>
                  </a:lnTo>
                  <a:close/>
                </a:path>
                <a:path w="3780154" h="3531234">
                  <a:moveTo>
                    <a:pt x="3780117" y="3051860"/>
                  </a:moveTo>
                  <a:lnTo>
                    <a:pt x="3561600" y="3099435"/>
                  </a:lnTo>
                  <a:lnTo>
                    <a:pt x="3603421" y="3151378"/>
                  </a:lnTo>
                  <a:lnTo>
                    <a:pt x="3196361" y="3479241"/>
                  </a:lnTo>
                  <a:lnTo>
                    <a:pt x="3238182" y="3531158"/>
                  </a:lnTo>
                  <a:lnTo>
                    <a:pt x="3645243" y="3203295"/>
                  </a:lnTo>
                  <a:lnTo>
                    <a:pt x="3687076" y="3255213"/>
                  </a:lnTo>
                  <a:lnTo>
                    <a:pt x="3744150" y="3130461"/>
                  </a:lnTo>
                  <a:lnTo>
                    <a:pt x="3780117" y="30518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851533" y="3162299"/>
              <a:ext cx="8783434" cy="5257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315" rIns="0" bIns="0" rtlCol="0" vert="horz">
            <a:spAutoFit/>
          </a:bodyPr>
          <a:lstStyle/>
          <a:p>
            <a:pPr marL="12700" marR="5080">
              <a:lnSpc>
                <a:spcPts val="6790"/>
              </a:lnSpc>
              <a:spcBef>
                <a:spcPts val="845"/>
              </a:spcBef>
            </a:pPr>
            <a:r>
              <a:rPr dirty="0" spc="-225"/>
              <a:t>Rules</a:t>
            </a:r>
            <a:r>
              <a:rPr dirty="0" spc="-459"/>
              <a:t> </a:t>
            </a:r>
            <a:r>
              <a:rPr dirty="0" spc="-220"/>
              <a:t>of</a:t>
            </a:r>
            <a:r>
              <a:rPr dirty="0" spc="-450"/>
              <a:t> </a:t>
            </a:r>
            <a:r>
              <a:rPr dirty="0" spc="-220"/>
              <a:t>Thumb</a:t>
            </a:r>
            <a:r>
              <a:rPr dirty="0" spc="-470"/>
              <a:t> </a:t>
            </a:r>
            <a:r>
              <a:rPr dirty="0" spc="-275"/>
              <a:t>for</a:t>
            </a:r>
            <a:r>
              <a:rPr dirty="0" spc="-450"/>
              <a:t> </a:t>
            </a:r>
            <a:r>
              <a:rPr dirty="0" spc="-240"/>
              <a:t>Sample</a:t>
            </a:r>
            <a:r>
              <a:rPr dirty="0" spc="-459"/>
              <a:t> </a:t>
            </a:r>
            <a:r>
              <a:rPr dirty="0" spc="-250"/>
              <a:t>Detection</a:t>
            </a:r>
            <a:r>
              <a:rPr dirty="0" spc="-470"/>
              <a:t> </a:t>
            </a:r>
            <a:r>
              <a:rPr dirty="0" spc="-185"/>
              <a:t>and </a:t>
            </a:r>
            <a:r>
              <a:rPr dirty="0" u="none" spc="-185"/>
              <a:t> </a:t>
            </a:r>
            <a:r>
              <a:rPr dirty="0" spc="-275"/>
              <a:t>Removal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0888" y="2399284"/>
            <a:ext cx="14708505" cy="476504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15" b="1">
                <a:latin typeface="Carlito"/>
                <a:cs typeface="Carlito"/>
              </a:rPr>
              <a:t>Justify </a:t>
            </a:r>
            <a:r>
              <a:rPr dirty="0" sz="4000" spc="-10" b="1">
                <a:latin typeface="Carlito"/>
                <a:cs typeface="Carlito"/>
              </a:rPr>
              <a:t>and</a:t>
            </a:r>
            <a:r>
              <a:rPr dirty="0" sz="4000" spc="-15" b="1">
                <a:latin typeface="Carlito"/>
                <a:cs typeface="Carlito"/>
              </a:rPr>
              <a:t> document!!!</a:t>
            </a:r>
            <a:endParaRPr sz="4000">
              <a:latin typeface="Carlito"/>
              <a:cs typeface="Carlito"/>
            </a:endParaRPr>
          </a:p>
          <a:p>
            <a:pPr marL="337185" marR="1771014" indent="-325120">
              <a:lnSpc>
                <a:spcPts val="4300"/>
              </a:lnSpc>
              <a:spcBef>
                <a:spcPts val="1570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30">
                <a:latin typeface="Carlito"/>
                <a:cs typeface="Carlito"/>
              </a:rPr>
              <a:t>Except </a:t>
            </a:r>
            <a:r>
              <a:rPr dirty="0" sz="4000" spc="-5">
                <a:latin typeface="Carlito"/>
                <a:cs typeface="Carlito"/>
              </a:rPr>
              <a:t>in </a:t>
            </a:r>
            <a:r>
              <a:rPr dirty="0" sz="4000" spc="-25">
                <a:latin typeface="Carlito"/>
                <a:cs typeface="Carlito"/>
              </a:rPr>
              <a:t>extreme </a:t>
            </a:r>
            <a:r>
              <a:rPr dirty="0" sz="4000" spc="-15">
                <a:latin typeface="Carlito"/>
                <a:cs typeface="Carlito"/>
              </a:rPr>
              <a:t>cases, </a:t>
            </a:r>
            <a:r>
              <a:rPr dirty="0" sz="4000" spc="-30">
                <a:latin typeface="Carlito"/>
                <a:cs typeface="Carlito"/>
              </a:rPr>
              <a:t>test </a:t>
            </a:r>
            <a:r>
              <a:rPr dirty="0" sz="4000" spc="-15">
                <a:latin typeface="Carlito"/>
                <a:cs typeface="Carlito"/>
              </a:rPr>
              <a:t>how </a:t>
            </a:r>
            <a:r>
              <a:rPr dirty="0" sz="4000" spc="-10">
                <a:latin typeface="Carlito"/>
                <a:cs typeface="Carlito"/>
              </a:rPr>
              <a:t>sample </a:t>
            </a:r>
            <a:r>
              <a:rPr dirty="0" sz="4000" spc="-30">
                <a:latin typeface="Carlito"/>
                <a:cs typeface="Carlito"/>
              </a:rPr>
              <a:t>removal </a:t>
            </a:r>
            <a:r>
              <a:rPr dirty="0" sz="4000" spc="-25">
                <a:latin typeface="Carlito"/>
                <a:cs typeface="Carlito"/>
              </a:rPr>
              <a:t>alters your  </a:t>
            </a:r>
            <a:r>
              <a:rPr dirty="0" sz="4000" spc="-20">
                <a:latin typeface="Carlito"/>
                <a:cs typeface="Carlito"/>
              </a:rPr>
              <a:t>downstream </a:t>
            </a:r>
            <a:r>
              <a:rPr dirty="0" sz="4000" spc="-15">
                <a:latin typeface="Carlito"/>
                <a:cs typeface="Carlito"/>
              </a:rPr>
              <a:t>results. </a:t>
            </a:r>
            <a:r>
              <a:rPr dirty="0" sz="4000" spc="-5">
                <a:latin typeface="Carlito"/>
                <a:cs typeface="Carlito"/>
              </a:rPr>
              <a:t>Do </a:t>
            </a:r>
            <a:r>
              <a:rPr dirty="0" sz="4000" spc="-10">
                <a:latin typeface="Carlito"/>
                <a:cs typeface="Carlito"/>
              </a:rPr>
              <a:t>the</a:t>
            </a:r>
            <a:r>
              <a:rPr dirty="0" sz="4000" spc="-35">
                <a:latin typeface="Carlito"/>
                <a:cs typeface="Carlito"/>
              </a:rPr>
              <a:t> </a:t>
            </a:r>
            <a:r>
              <a:rPr dirty="0" sz="4000" spc="-20">
                <a:latin typeface="Carlito"/>
                <a:cs typeface="Carlito"/>
              </a:rPr>
              <a:t>experiment!</a:t>
            </a:r>
            <a:endParaRPr sz="4000">
              <a:latin typeface="Carlito"/>
              <a:cs typeface="Carlito"/>
            </a:endParaRPr>
          </a:p>
          <a:p>
            <a:pPr marL="337185" marR="60325" indent="-325120">
              <a:lnSpc>
                <a:spcPts val="4300"/>
              </a:lnSpc>
              <a:spcBef>
                <a:spcPts val="140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30">
                <a:latin typeface="Carlito"/>
                <a:cs typeface="Carlito"/>
              </a:rPr>
              <a:t>Know </a:t>
            </a:r>
            <a:r>
              <a:rPr dirty="0" sz="4000" spc="-25">
                <a:latin typeface="Carlito"/>
                <a:cs typeface="Carlito"/>
              </a:rPr>
              <a:t>your data. </a:t>
            </a:r>
            <a:r>
              <a:rPr dirty="0" sz="4000" spc="-15">
                <a:latin typeface="Carlito"/>
                <a:cs typeface="Carlito"/>
              </a:rPr>
              <a:t>When </a:t>
            </a:r>
            <a:r>
              <a:rPr dirty="0" sz="4000" spc="-25">
                <a:latin typeface="Carlito"/>
                <a:cs typeface="Carlito"/>
              </a:rPr>
              <a:t>are you </a:t>
            </a:r>
            <a:r>
              <a:rPr dirty="0" sz="4000" spc="-30">
                <a:latin typeface="Carlito"/>
                <a:cs typeface="Carlito"/>
              </a:rPr>
              <a:t>comfortable </a:t>
            </a:r>
            <a:r>
              <a:rPr dirty="0" sz="4000" spc="-20">
                <a:latin typeface="Carlito"/>
                <a:cs typeface="Carlito"/>
              </a:rPr>
              <a:t>removing </a:t>
            </a:r>
            <a:r>
              <a:rPr dirty="0" sz="4000">
                <a:latin typeface="Carlito"/>
                <a:cs typeface="Carlito"/>
              </a:rPr>
              <a:t>a </a:t>
            </a:r>
            <a:r>
              <a:rPr dirty="0" sz="4000" spc="-10">
                <a:latin typeface="Carlito"/>
                <a:cs typeface="Carlito"/>
              </a:rPr>
              <a:t>sample based  </a:t>
            </a:r>
            <a:r>
              <a:rPr dirty="0" sz="4000" spc="-5">
                <a:latin typeface="Carlito"/>
                <a:cs typeface="Carlito"/>
              </a:rPr>
              <a:t>on </a:t>
            </a:r>
            <a:r>
              <a:rPr dirty="0" sz="4000" spc="-25">
                <a:latin typeface="Carlito"/>
                <a:cs typeface="Carlito"/>
              </a:rPr>
              <a:t>your </a:t>
            </a:r>
            <a:r>
              <a:rPr dirty="0" sz="4000" spc="-20">
                <a:latin typeface="Carlito"/>
                <a:cs typeface="Carlito"/>
              </a:rPr>
              <a:t>knowledge </a:t>
            </a:r>
            <a:r>
              <a:rPr dirty="0" sz="4000" spc="-10">
                <a:latin typeface="Carlito"/>
                <a:cs typeface="Carlito"/>
              </a:rPr>
              <a:t>of the </a:t>
            </a:r>
            <a:r>
              <a:rPr dirty="0" sz="4000" spc="-40">
                <a:latin typeface="Carlito"/>
                <a:cs typeface="Carlito"/>
              </a:rPr>
              <a:t>system</a:t>
            </a:r>
            <a:endParaRPr sz="4000">
              <a:latin typeface="Carlito"/>
              <a:cs typeface="Carlito"/>
            </a:endParaRPr>
          </a:p>
          <a:p>
            <a:pPr marL="337185" indent="-32512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20">
                <a:latin typeface="Carlito"/>
                <a:cs typeface="Carlito"/>
              </a:rPr>
              <a:t>Explore </a:t>
            </a:r>
            <a:r>
              <a:rPr dirty="0" sz="4000" spc="-10">
                <a:latin typeface="Carlito"/>
                <a:cs typeface="Carlito"/>
              </a:rPr>
              <a:t>using </a:t>
            </a:r>
            <a:r>
              <a:rPr dirty="0" sz="4000" spc="-15">
                <a:latin typeface="Carlito"/>
                <a:cs typeface="Carlito"/>
              </a:rPr>
              <a:t>multiple </a:t>
            </a:r>
            <a:r>
              <a:rPr dirty="0" sz="4000" spc="-10">
                <a:latin typeface="Carlito"/>
                <a:cs typeface="Carlito"/>
              </a:rPr>
              <a:t>plot</a:t>
            </a:r>
            <a:r>
              <a:rPr dirty="0" sz="4000" spc="-20">
                <a:latin typeface="Carlito"/>
                <a:cs typeface="Carlito"/>
              </a:rPr>
              <a:t> </a:t>
            </a:r>
            <a:r>
              <a:rPr dirty="0" sz="4000" spc="-10">
                <a:latin typeface="Carlito"/>
                <a:cs typeface="Carlito"/>
              </a:rPr>
              <a:t>types</a:t>
            </a:r>
            <a:endParaRPr sz="4000">
              <a:latin typeface="Carlito"/>
              <a:cs typeface="Carlito"/>
            </a:endParaRPr>
          </a:p>
          <a:p>
            <a:pPr marL="337185" indent="-325120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10">
                <a:latin typeface="Carlito"/>
                <a:cs typeface="Carlito"/>
              </a:rPr>
              <a:t>Include enough </a:t>
            </a:r>
            <a:r>
              <a:rPr dirty="0" sz="4000" spc="-20">
                <a:latin typeface="Carlito"/>
                <a:cs typeface="Carlito"/>
              </a:rPr>
              <a:t>detail to </a:t>
            </a:r>
            <a:r>
              <a:rPr dirty="0" sz="4000" spc="-40">
                <a:latin typeface="Carlito"/>
                <a:cs typeface="Carlito"/>
              </a:rPr>
              <a:t>make </a:t>
            </a:r>
            <a:r>
              <a:rPr dirty="0" sz="4000" spc="-15">
                <a:latin typeface="Carlito"/>
                <a:cs typeface="Carlito"/>
              </a:rPr>
              <a:t>analysis </a:t>
            </a:r>
            <a:r>
              <a:rPr dirty="0" sz="4000" spc="-25">
                <a:latin typeface="Carlito"/>
                <a:cs typeface="Carlito"/>
              </a:rPr>
              <a:t>interpretable </a:t>
            </a:r>
            <a:r>
              <a:rPr dirty="0" sz="4000" spc="-10">
                <a:latin typeface="Carlito"/>
                <a:cs typeface="Carlito"/>
              </a:rPr>
              <a:t>and</a:t>
            </a:r>
            <a:r>
              <a:rPr dirty="0" sz="4000" spc="-5">
                <a:latin typeface="Carlito"/>
                <a:cs typeface="Carlito"/>
              </a:rPr>
              <a:t> </a:t>
            </a:r>
            <a:r>
              <a:rPr dirty="0" sz="4000" spc="-20">
                <a:latin typeface="Carlito"/>
                <a:cs typeface="Carlito"/>
              </a:rPr>
              <a:t>reproducible</a:t>
            </a:r>
            <a:endParaRPr sz="4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2725" y="520611"/>
            <a:ext cx="6656705" cy="7131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500" spc="-160"/>
              <a:t>Understand </a:t>
            </a:r>
            <a:r>
              <a:rPr dirty="0" sz="4500" spc="-140"/>
              <a:t>your </a:t>
            </a:r>
            <a:r>
              <a:rPr dirty="0" sz="4500" spc="-240"/>
              <a:t>data</a:t>
            </a:r>
            <a:r>
              <a:rPr dirty="0" sz="4500" spc="-755"/>
              <a:t> </a:t>
            </a:r>
            <a:r>
              <a:rPr dirty="0" sz="4500" spc="-240"/>
              <a:t>better</a:t>
            </a:r>
            <a:endParaRPr sz="4500"/>
          </a:p>
        </p:txBody>
      </p:sp>
      <p:sp>
        <p:nvSpPr>
          <p:cNvPr id="3" name="object 3"/>
          <p:cNvSpPr/>
          <p:nvPr/>
        </p:nvSpPr>
        <p:spPr>
          <a:xfrm>
            <a:off x="753639" y="1899717"/>
            <a:ext cx="9183108" cy="7023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767415" y="3447288"/>
            <a:ext cx="5850382" cy="3928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205819" y="5903467"/>
            <a:ext cx="1122680" cy="1442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790"/>
              </a:lnSpc>
              <a:spcBef>
                <a:spcPts val="100"/>
              </a:spcBef>
            </a:pPr>
            <a:r>
              <a:rPr dirty="0" sz="3600">
                <a:solidFill>
                  <a:srgbClr val="FF0000"/>
                </a:solidFill>
                <a:latin typeface="Carlito"/>
                <a:cs typeface="Carlito"/>
              </a:rPr>
              <a:t>*</a:t>
            </a:r>
            <a:endParaRPr sz="3600">
              <a:latin typeface="Carlito"/>
              <a:cs typeface="Carlito"/>
            </a:endParaRPr>
          </a:p>
          <a:p>
            <a:pPr marL="12700">
              <a:lnSpc>
                <a:spcPts val="3420"/>
              </a:lnSpc>
            </a:pPr>
            <a:r>
              <a:rPr dirty="0" sz="3600">
                <a:solidFill>
                  <a:srgbClr val="FF0000"/>
                </a:solidFill>
                <a:latin typeface="Carlito"/>
                <a:cs typeface="Carlito"/>
              </a:rPr>
              <a:t>*</a:t>
            </a:r>
            <a:endParaRPr sz="3600">
              <a:latin typeface="Carlito"/>
              <a:cs typeface="Carlito"/>
            </a:endParaRPr>
          </a:p>
          <a:p>
            <a:pPr marL="33020">
              <a:lnSpc>
                <a:spcPts val="3950"/>
              </a:lnSpc>
              <a:tabLst>
                <a:tab pos="882015" algn="l"/>
              </a:tabLst>
            </a:pPr>
            <a:r>
              <a:rPr dirty="0" sz="3600">
                <a:solidFill>
                  <a:srgbClr val="FF0000"/>
                </a:solidFill>
                <a:latin typeface="Carlito"/>
                <a:cs typeface="Carlito"/>
              </a:rPr>
              <a:t>*	*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511028"/>
            <a:ext cx="4269105" cy="9671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265"/>
              <a:t>Cleaned</a:t>
            </a:r>
            <a:r>
              <a:rPr dirty="0" spc="-525"/>
              <a:t> </a:t>
            </a:r>
            <a:r>
              <a:rPr dirty="0" spc="-27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460188" y="2494338"/>
            <a:ext cx="8017526" cy="6131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46337" y="2556433"/>
            <a:ext cx="7937500" cy="6070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4060" y="410825"/>
            <a:ext cx="8140700" cy="95186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050" spc="-265"/>
              <a:t>Feature </a:t>
            </a:r>
            <a:r>
              <a:rPr dirty="0" sz="6050" spc="-229"/>
              <a:t>Outlier</a:t>
            </a:r>
            <a:r>
              <a:rPr dirty="0" sz="6050" spc="-580"/>
              <a:t> </a:t>
            </a:r>
            <a:r>
              <a:rPr dirty="0" sz="6050" spc="-215"/>
              <a:t>Detection</a:t>
            </a:r>
            <a:endParaRPr sz="60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38701" y="3324885"/>
          <a:ext cx="9441815" cy="4211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1620"/>
                <a:gridCol w="2065655"/>
                <a:gridCol w="1942464"/>
                <a:gridCol w="1917700"/>
                <a:gridCol w="1967229"/>
              </a:tblGrid>
              <a:tr h="699821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3200" spc="5">
                          <a:latin typeface="Carlito"/>
                          <a:cs typeface="Carlito"/>
                        </a:rPr>
                        <a:t>ID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Sample</a:t>
                      </a:r>
                      <a:r>
                        <a:rPr dirty="0" sz="32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4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99819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793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793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793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793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7937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9982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8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8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456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9982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9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112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9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101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9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98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9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10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91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9982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4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00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435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00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435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00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382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00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001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  <a:tr h="699830"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3200" spc="-10">
                          <a:latin typeface="Carlito"/>
                          <a:cs typeface="Carlito"/>
                        </a:rPr>
                        <a:t>ASV</a:t>
                      </a:r>
                      <a:r>
                        <a:rPr dirty="0" sz="3200" spc="-2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3200">
                          <a:latin typeface="Carlito"/>
                          <a:cs typeface="Carlito"/>
                        </a:rPr>
                        <a:t>5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76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83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68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3200">
                          <a:latin typeface="Carlito"/>
                          <a:cs typeface="Carlito"/>
                        </a:rPr>
                        <a:t>145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B="0" marT="8128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3478256" y="3989832"/>
            <a:ext cx="1615440" cy="908685"/>
            <a:chOff x="13478256" y="3989832"/>
            <a:chExt cx="1615440" cy="908685"/>
          </a:xfrm>
        </p:grpSpPr>
        <p:sp>
          <p:nvSpPr>
            <p:cNvPr id="5" name="object 5"/>
            <p:cNvSpPr/>
            <p:nvPr/>
          </p:nvSpPr>
          <p:spPr>
            <a:xfrm>
              <a:off x="13478256" y="3989832"/>
              <a:ext cx="1615440" cy="9083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518896" y="4003040"/>
              <a:ext cx="1535302" cy="8298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3658468" y="3276091"/>
            <a:ext cx="23374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1525" algn="l"/>
              </a:tabLst>
            </a:pPr>
            <a:r>
              <a:rPr dirty="0" sz="4800">
                <a:latin typeface="Carlito"/>
                <a:cs typeface="Carlito"/>
              </a:rPr>
              <a:t>…	n</a:t>
            </a:r>
            <a:r>
              <a:rPr dirty="0" sz="4800" spc="-10">
                <a:latin typeface="Carlito"/>
                <a:cs typeface="Carlito"/>
              </a:rPr>
              <a:t>=</a:t>
            </a:r>
            <a:r>
              <a:rPr dirty="0" sz="4800" spc="5">
                <a:latin typeface="Carlito"/>
                <a:cs typeface="Carlito"/>
              </a:rPr>
              <a:t>270</a:t>
            </a:r>
            <a:endParaRPr sz="4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68343" y="7418323"/>
            <a:ext cx="1577975" cy="17995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65785">
              <a:lnSpc>
                <a:spcPct val="121300"/>
              </a:lnSpc>
              <a:spcBef>
                <a:spcPts val="95"/>
              </a:spcBef>
            </a:pPr>
            <a:r>
              <a:rPr dirty="0" sz="4800">
                <a:latin typeface="Carlito"/>
                <a:cs typeface="Carlito"/>
              </a:rPr>
              <a:t>…  n</a:t>
            </a:r>
            <a:r>
              <a:rPr dirty="0" sz="4800" spc="-10">
                <a:latin typeface="Carlito"/>
                <a:cs typeface="Carlito"/>
              </a:rPr>
              <a:t>=</a:t>
            </a:r>
            <a:r>
              <a:rPr dirty="0" sz="4800" spc="5">
                <a:latin typeface="Carlito"/>
                <a:cs typeface="Carlito"/>
              </a:rPr>
              <a:t>724</a:t>
            </a:r>
            <a:endParaRPr sz="4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315" rIns="0" bIns="0" rtlCol="0" vert="horz">
            <a:spAutoFit/>
          </a:bodyPr>
          <a:lstStyle/>
          <a:p>
            <a:pPr marL="12700" marR="5080">
              <a:lnSpc>
                <a:spcPts val="6790"/>
              </a:lnSpc>
              <a:spcBef>
                <a:spcPts val="845"/>
              </a:spcBef>
            </a:pPr>
            <a:r>
              <a:rPr dirty="0" spc="-250"/>
              <a:t>Low-abundant </a:t>
            </a:r>
            <a:r>
              <a:rPr dirty="0" spc="-325"/>
              <a:t>feature </a:t>
            </a:r>
            <a:r>
              <a:rPr dirty="0" spc="-270"/>
              <a:t>removal</a:t>
            </a:r>
            <a:r>
              <a:rPr dirty="0" spc="-770"/>
              <a:t> </a:t>
            </a:r>
            <a:r>
              <a:rPr dirty="0" spc="-215"/>
              <a:t>is </a:t>
            </a:r>
            <a:r>
              <a:rPr dirty="0" u="none" spc="-215"/>
              <a:t> </a:t>
            </a:r>
            <a:r>
              <a:rPr dirty="0" spc="-225"/>
              <a:t>commonplace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0888" y="4731002"/>
            <a:ext cx="13844269" cy="118110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337185" marR="5080" indent="-325120">
              <a:lnSpc>
                <a:spcPts val="4300"/>
              </a:lnSpc>
              <a:spcBef>
                <a:spcPts val="660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55" i="1">
                <a:latin typeface="Carlito"/>
                <a:cs typeface="Carlito"/>
              </a:rPr>
              <a:t>“We </a:t>
            </a:r>
            <a:r>
              <a:rPr dirty="0" sz="4000" spc="-15" i="1">
                <a:latin typeface="Carlito"/>
                <a:cs typeface="Carlito"/>
              </a:rPr>
              <a:t>removed </a:t>
            </a:r>
            <a:r>
              <a:rPr dirty="0" sz="4000" spc="-5" i="1">
                <a:latin typeface="Carlito"/>
                <a:cs typeface="Carlito"/>
              </a:rPr>
              <a:t>all </a:t>
            </a:r>
            <a:r>
              <a:rPr dirty="0" sz="4000" spc="-45" i="1">
                <a:latin typeface="Carlito"/>
                <a:cs typeface="Carlito"/>
              </a:rPr>
              <a:t>taxa </a:t>
            </a:r>
            <a:r>
              <a:rPr dirty="0" sz="4000" spc="-10" i="1">
                <a:latin typeface="Carlito"/>
                <a:cs typeface="Carlito"/>
              </a:rPr>
              <a:t>that were under 1% relative </a:t>
            </a:r>
            <a:r>
              <a:rPr dirty="0" sz="4000" spc="-15" i="1">
                <a:latin typeface="Carlito"/>
                <a:cs typeface="Carlito"/>
              </a:rPr>
              <a:t>abundance </a:t>
            </a:r>
            <a:r>
              <a:rPr dirty="0" sz="4000" spc="-10" i="1">
                <a:latin typeface="Carlito"/>
                <a:cs typeface="Carlito"/>
              </a:rPr>
              <a:t>and  </a:t>
            </a:r>
            <a:r>
              <a:rPr dirty="0" sz="4000" spc="-20" i="1">
                <a:latin typeface="Carlito"/>
                <a:cs typeface="Carlito"/>
              </a:rPr>
              <a:t>present </a:t>
            </a:r>
            <a:r>
              <a:rPr dirty="0" sz="4000" spc="-5" i="1">
                <a:latin typeface="Carlito"/>
                <a:cs typeface="Carlito"/>
              </a:rPr>
              <a:t>in </a:t>
            </a:r>
            <a:r>
              <a:rPr dirty="0" sz="4000" spc="-10" i="1">
                <a:latin typeface="Carlito"/>
                <a:cs typeface="Carlito"/>
              </a:rPr>
              <a:t>less than 3% of </a:t>
            </a:r>
            <a:r>
              <a:rPr dirty="0" sz="4000" spc="-5" i="1">
                <a:latin typeface="Carlito"/>
                <a:cs typeface="Carlito"/>
              </a:rPr>
              <a:t>all</a:t>
            </a:r>
            <a:r>
              <a:rPr dirty="0" sz="4000" spc="-10" i="1">
                <a:latin typeface="Carlito"/>
                <a:cs typeface="Carlito"/>
              </a:rPr>
              <a:t> </a:t>
            </a:r>
            <a:r>
              <a:rPr dirty="0" sz="4000" spc="-45" i="1">
                <a:latin typeface="Carlito"/>
                <a:cs typeface="Carlito"/>
              </a:rPr>
              <a:t>samples.”</a:t>
            </a:r>
            <a:endParaRPr sz="4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40" y="203198"/>
            <a:ext cx="7254240" cy="10953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210"/>
              </a:lnSpc>
              <a:spcBef>
                <a:spcPts val="100"/>
              </a:spcBef>
            </a:pPr>
            <a:r>
              <a:rPr dirty="0" u="none" sz="3700" spc="-270"/>
              <a:t>Sequence/Taxa </a:t>
            </a:r>
            <a:r>
              <a:rPr dirty="0" u="none" sz="3700" spc="-195"/>
              <a:t>Outlier</a:t>
            </a:r>
            <a:r>
              <a:rPr dirty="0" u="none" sz="3700" spc="-320"/>
              <a:t> </a:t>
            </a:r>
            <a:r>
              <a:rPr dirty="0" u="none" sz="3700" spc="-190"/>
              <a:t>Detection</a:t>
            </a:r>
            <a:endParaRPr sz="3700"/>
          </a:p>
          <a:p>
            <a:pPr marL="12700">
              <a:lnSpc>
                <a:spcPts val="4210"/>
              </a:lnSpc>
            </a:pPr>
            <a:r>
              <a:rPr dirty="0" u="none" sz="3700" spc="-10" i="1">
                <a:latin typeface="Arial"/>
                <a:cs typeface="Arial"/>
              </a:rPr>
              <a:t>Filtering out low </a:t>
            </a:r>
            <a:r>
              <a:rPr dirty="0" u="none" sz="3700" spc="-15" i="1">
                <a:latin typeface="Arial"/>
                <a:cs typeface="Arial"/>
              </a:rPr>
              <a:t>impact</a:t>
            </a:r>
            <a:r>
              <a:rPr dirty="0" u="none" sz="3700" spc="-55" i="1">
                <a:latin typeface="Arial"/>
                <a:cs typeface="Arial"/>
              </a:rPr>
              <a:t> </a:t>
            </a:r>
            <a:r>
              <a:rPr dirty="0" u="none" sz="3700" spc="-10" i="1">
                <a:latin typeface="Arial"/>
                <a:cs typeface="Arial"/>
              </a:rPr>
              <a:t>information</a:t>
            </a:r>
            <a:endParaRPr sz="3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1705" y="1917702"/>
            <a:ext cx="12518556" cy="6825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315" rIns="0" bIns="0" rtlCol="0" vert="horz">
            <a:spAutoFit/>
          </a:bodyPr>
          <a:lstStyle/>
          <a:p>
            <a:pPr marL="12700" marR="5080">
              <a:lnSpc>
                <a:spcPts val="6790"/>
              </a:lnSpc>
              <a:spcBef>
                <a:spcPts val="845"/>
              </a:spcBef>
            </a:pPr>
            <a:r>
              <a:rPr dirty="0" spc="-225"/>
              <a:t>Rules</a:t>
            </a:r>
            <a:r>
              <a:rPr dirty="0" spc="-465"/>
              <a:t> </a:t>
            </a:r>
            <a:r>
              <a:rPr dirty="0" spc="-220"/>
              <a:t>of</a:t>
            </a:r>
            <a:r>
              <a:rPr dirty="0" spc="-450"/>
              <a:t> </a:t>
            </a:r>
            <a:r>
              <a:rPr dirty="0" spc="-220"/>
              <a:t>Thumb</a:t>
            </a:r>
            <a:r>
              <a:rPr dirty="0" spc="-475"/>
              <a:t> </a:t>
            </a:r>
            <a:r>
              <a:rPr dirty="0" spc="-275"/>
              <a:t>for</a:t>
            </a:r>
            <a:r>
              <a:rPr dirty="0" spc="-450"/>
              <a:t> </a:t>
            </a:r>
            <a:r>
              <a:rPr dirty="0" spc="-300"/>
              <a:t>Feature</a:t>
            </a:r>
            <a:r>
              <a:rPr dirty="0" spc="-459"/>
              <a:t> </a:t>
            </a:r>
            <a:r>
              <a:rPr dirty="0" spc="-250"/>
              <a:t>Detection</a:t>
            </a:r>
            <a:r>
              <a:rPr dirty="0" spc="-475"/>
              <a:t> </a:t>
            </a:r>
            <a:r>
              <a:rPr dirty="0" spc="-185"/>
              <a:t>and </a:t>
            </a:r>
            <a:r>
              <a:rPr dirty="0" u="none" spc="-185"/>
              <a:t> </a:t>
            </a:r>
            <a:r>
              <a:rPr dirty="0" spc="-275"/>
              <a:t>Removal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0888" y="2399284"/>
            <a:ext cx="14708505" cy="476504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15" b="1">
                <a:latin typeface="Carlito"/>
                <a:cs typeface="Carlito"/>
              </a:rPr>
              <a:t>Justify </a:t>
            </a:r>
            <a:r>
              <a:rPr dirty="0" sz="4000" spc="-10" b="1">
                <a:latin typeface="Carlito"/>
                <a:cs typeface="Carlito"/>
              </a:rPr>
              <a:t>and</a:t>
            </a:r>
            <a:r>
              <a:rPr dirty="0" sz="4000" spc="-15" b="1">
                <a:latin typeface="Carlito"/>
                <a:cs typeface="Carlito"/>
              </a:rPr>
              <a:t> document!!!</a:t>
            </a:r>
            <a:endParaRPr sz="4000">
              <a:latin typeface="Carlito"/>
              <a:cs typeface="Carlito"/>
            </a:endParaRPr>
          </a:p>
          <a:p>
            <a:pPr marL="337185" marR="1759585" indent="-325120">
              <a:lnSpc>
                <a:spcPts val="4300"/>
              </a:lnSpc>
              <a:spcBef>
                <a:spcPts val="1570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30">
                <a:latin typeface="Carlito"/>
                <a:cs typeface="Carlito"/>
              </a:rPr>
              <a:t>Except </a:t>
            </a:r>
            <a:r>
              <a:rPr dirty="0" sz="4000" spc="-5">
                <a:latin typeface="Carlito"/>
                <a:cs typeface="Carlito"/>
              </a:rPr>
              <a:t>in </a:t>
            </a:r>
            <a:r>
              <a:rPr dirty="0" sz="4000" spc="-25">
                <a:latin typeface="Carlito"/>
                <a:cs typeface="Carlito"/>
              </a:rPr>
              <a:t>extreme </a:t>
            </a:r>
            <a:r>
              <a:rPr dirty="0" sz="4000" spc="-15">
                <a:latin typeface="Carlito"/>
                <a:cs typeface="Carlito"/>
              </a:rPr>
              <a:t>cases, </a:t>
            </a:r>
            <a:r>
              <a:rPr dirty="0" sz="4000" spc="-30">
                <a:latin typeface="Carlito"/>
                <a:cs typeface="Carlito"/>
              </a:rPr>
              <a:t>test </a:t>
            </a:r>
            <a:r>
              <a:rPr dirty="0" sz="4000" spc="-15">
                <a:latin typeface="Carlito"/>
                <a:cs typeface="Carlito"/>
              </a:rPr>
              <a:t>how </a:t>
            </a:r>
            <a:r>
              <a:rPr dirty="0" sz="4000" spc="-35">
                <a:latin typeface="Carlito"/>
                <a:cs typeface="Carlito"/>
              </a:rPr>
              <a:t>feature </a:t>
            </a:r>
            <a:r>
              <a:rPr dirty="0" sz="4000" spc="-30">
                <a:latin typeface="Carlito"/>
                <a:cs typeface="Carlito"/>
              </a:rPr>
              <a:t>removal </a:t>
            </a:r>
            <a:r>
              <a:rPr dirty="0" sz="4000" spc="-25">
                <a:latin typeface="Carlito"/>
                <a:cs typeface="Carlito"/>
              </a:rPr>
              <a:t>alters your  </a:t>
            </a:r>
            <a:r>
              <a:rPr dirty="0" sz="4000" spc="-20">
                <a:latin typeface="Carlito"/>
                <a:cs typeface="Carlito"/>
              </a:rPr>
              <a:t>downstream </a:t>
            </a:r>
            <a:r>
              <a:rPr dirty="0" sz="4000" spc="-15">
                <a:latin typeface="Carlito"/>
                <a:cs typeface="Carlito"/>
              </a:rPr>
              <a:t>results. </a:t>
            </a:r>
            <a:r>
              <a:rPr dirty="0" sz="4000" spc="-5">
                <a:latin typeface="Carlito"/>
                <a:cs typeface="Carlito"/>
              </a:rPr>
              <a:t>Do </a:t>
            </a:r>
            <a:r>
              <a:rPr dirty="0" sz="4000" spc="-10">
                <a:latin typeface="Carlito"/>
                <a:cs typeface="Carlito"/>
              </a:rPr>
              <a:t>the</a:t>
            </a:r>
            <a:r>
              <a:rPr dirty="0" sz="4000" spc="-35">
                <a:latin typeface="Carlito"/>
                <a:cs typeface="Carlito"/>
              </a:rPr>
              <a:t> </a:t>
            </a:r>
            <a:r>
              <a:rPr dirty="0" sz="4000" spc="-20">
                <a:latin typeface="Carlito"/>
                <a:cs typeface="Carlito"/>
              </a:rPr>
              <a:t>experiment!</a:t>
            </a:r>
            <a:endParaRPr sz="4000">
              <a:latin typeface="Carlito"/>
              <a:cs typeface="Carlito"/>
            </a:endParaRPr>
          </a:p>
          <a:p>
            <a:pPr marL="337185" marR="48895" indent="-325120">
              <a:lnSpc>
                <a:spcPts val="4300"/>
              </a:lnSpc>
              <a:spcBef>
                <a:spcPts val="140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30">
                <a:latin typeface="Carlito"/>
                <a:cs typeface="Carlito"/>
              </a:rPr>
              <a:t>Know </a:t>
            </a:r>
            <a:r>
              <a:rPr dirty="0" sz="4000" spc="-25">
                <a:latin typeface="Carlito"/>
                <a:cs typeface="Carlito"/>
              </a:rPr>
              <a:t>your data. </a:t>
            </a:r>
            <a:r>
              <a:rPr dirty="0" sz="4000" spc="-15">
                <a:latin typeface="Carlito"/>
                <a:cs typeface="Carlito"/>
              </a:rPr>
              <a:t>When </a:t>
            </a:r>
            <a:r>
              <a:rPr dirty="0" sz="4000" spc="-25">
                <a:latin typeface="Carlito"/>
                <a:cs typeface="Carlito"/>
              </a:rPr>
              <a:t>are you </a:t>
            </a:r>
            <a:r>
              <a:rPr dirty="0" sz="4000" spc="-30">
                <a:latin typeface="Carlito"/>
                <a:cs typeface="Carlito"/>
              </a:rPr>
              <a:t>comfortable </a:t>
            </a:r>
            <a:r>
              <a:rPr dirty="0" sz="4000" spc="-20">
                <a:latin typeface="Carlito"/>
                <a:cs typeface="Carlito"/>
              </a:rPr>
              <a:t>removing </a:t>
            </a:r>
            <a:r>
              <a:rPr dirty="0" sz="4000">
                <a:latin typeface="Carlito"/>
                <a:cs typeface="Carlito"/>
              </a:rPr>
              <a:t>a </a:t>
            </a:r>
            <a:r>
              <a:rPr dirty="0" sz="4000" spc="-35">
                <a:latin typeface="Carlito"/>
                <a:cs typeface="Carlito"/>
              </a:rPr>
              <a:t>feature </a:t>
            </a:r>
            <a:r>
              <a:rPr dirty="0" sz="4000" spc="-10">
                <a:latin typeface="Carlito"/>
                <a:cs typeface="Carlito"/>
              </a:rPr>
              <a:t>based  </a:t>
            </a:r>
            <a:r>
              <a:rPr dirty="0" sz="4000" spc="-5">
                <a:latin typeface="Carlito"/>
                <a:cs typeface="Carlito"/>
              </a:rPr>
              <a:t>on </a:t>
            </a:r>
            <a:r>
              <a:rPr dirty="0" sz="4000" spc="-25">
                <a:latin typeface="Carlito"/>
                <a:cs typeface="Carlito"/>
              </a:rPr>
              <a:t>your </a:t>
            </a:r>
            <a:r>
              <a:rPr dirty="0" sz="4000" spc="-20">
                <a:latin typeface="Carlito"/>
                <a:cs typeface="Carlito"/>
              </a:rPr>
              <a:t>knowledge </a:t>
            </a:r>
            <a:r>
              <a:rPr dirty="0" sz="4000" spc="-10">
                <a:latin typeface="Carlito"/>
                <a:cs typeface="Carlito"/>
              </a:rPr>
              <a:t>of the </a:t>
            </a:r>
            <a:r>
              <a:rPr dirty="0" sz="4000" spc="-40">
                <a:latin typeface="Carlito"/>
                <a:cs typeface="Carlito"/>
              </a:rPr>
              <a:t>system</a:t>
            </a:r>
            <a:endParaRPr sz="4000">
              <a:latin typeface="Carlito"/>
              <a:cs typeface="Carlito"/>
            </a:endParaRPr>
          </a:p>
          <a:p>
            <a:pPr marL="337185" indent="-325120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20">
                <a:latin typeface="Carlito"/>
                <a:cs typeface="Carlito"/>
              </a:rPr>
              <a:t>Explore </a:t>
            </a:r>
            <a:r>
              <a:rPr dirty="0" sz="4000" spc="-10">
                <a:latin typeface="Carlito"/>
                <a:cs typeface="Carlito"/>
              </a:rPr>
              <a:t>using </a:t>
            </a:r>
            <a:r>
              <a:rPr dirty="0" sz="4000" spc="-15">
                <a:latin typeface="Carlito"/>
                <a:cs typeface="Carlito"/>
              </a:rPr>
              <a:t>multiple </a:t>
            </a:r>
            <a:r>
              <a:rPr dirty="0" sz="4000" spc="-10">
                <a:latin typeface="Carlito"/>
                <a:cs typeface="Carlito"/>
              </a:rPr>
              <a:t>plot</a:t>
            </a:r>
            <a:r>
              <a:rPr dirty="0" sz="4000" spc="-20">
                <a:latin typeface="Carlito"/>
                <a:cs typeface="Carlito"/>
              </a:rPr>
              <a:t> </a:t>
            </a:r>
            <a:r>
              <a:rPr dirty="0" sz="4000" spc="-10">
                <a:latin typeface="Carlito"/>
                <a:cs typeface="Carlito"/>
              </a:rPr>
              <a:t>types</a:t>
            </a:r>
            <a:endParaRPr sz="4000">
              <a:latin typeface="Carlito"/>
              <a:cs typeface="Carlito"/>
            </a:endParaRPr>
          </a:p>
          <a:p>
            <a:pPr marL="337185" indent="-325120">
              <a:lnSpc>
                <a:spcPct val="100000"/>
              </a:lnSpc>
              <a:spcBef>
                <a:spcPts val="91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10">
                <a:latin typeface="Carlito"/>
                <a:cs typeface="Carlito"/>
              </a:rPr>
              <a:t>Include enough </a:t>
            </a:r>
            <a:r>
              <a:rPr dirty="0" sz="4000" spc="-20">
                <a:latin typeface="Carlito"/>
                <a:cs typeface="Carlito"/>
              </a:rPr>
              <a:t>detail to </a:t>
            </a:r>
            <a:r>
              <a:rPr dirty="0" sz="4000" spc="-40">
                <a:latin typeface="Carlito"/>
                <a:cs typeface="Carlito"/>
              </a:rPr>
              <a:t>make </a:t>
            </a:r>
            <a:r>
              <a:rPr dirty="0" sz="4000" spc="-15">
                <a:latin typeface="Carlito"/>
                <a:cs typeface="Carlito"/>
              </a:rPr>
              <a:t>analysis </a:t>
            </a:r>
            <a:r>
              <a:rPr dirty="0" sz="4000" spc="-25">
                <a:latin typeface="Carlito"/>
                <a:cs typeface="Carlito"/>
              </a:rPr>
              <a:t>interpretable </a:t>
            </a:r>
            <a:r>
              <a:rPr dirty="0" sz="4000" spc="-10">
                <a:latin typeface="Carlito"/>
                <a:cs typeface="Carlito"/>
              </a:rPr>
              <a:t>and</a:t>
            </a:r>
            <a:r>
              <a:rPr dirty="0" sz="4000" spc="-5">
                <a:latin typeface="Carlito"/>
                <a:cs typeface="Carlito"/>
              </a:rPr>
              <a:t> </a:t>
            </a:r>
            <a:r>
              <a:rPr dirty="0" sz="4000" spc="-20">
                <a:latin typeface="Carlito"/>
                <a:cs typeface="Carlito"/>
              </a:rPr>
              <a:t>reproducible</a:t>
            </a:r>
            <a:endParaRPr sz="4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393" y="271779"/>
            <a:ext cx="9838055" cy="10134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90"/>
              </a:lnSpc>
              <a:spcBef>
                <a:spcPts val="100"/>
              </a:spcBef>
            </a:pPr>
            <a:r>
              <a:rPr dirty="0" u="none" sz="3400" spc="-185"/>
              <a:t>Beta </a:t>
            </a:r>
            <a:r>
              <a:rPr dirty="0" u="none" sz="3400" spc="-160"/>
              <a:t>Diversity </a:t>
            </a:r>
            <a:r>
              <a:rPr dirty="0" u="none" sz="3400" spc="-120"/>
              <a:t>Throughout </a:t>
            </a:r>
            <a:r>
              <a:rPr dirty="0" u="none" sz="3400" spc="-160"/>
              <a:t>the </a:t>
            </a:r>
            <a:r>
              <a:rPr dirty="0" u="none" sz="3400" spc="-125"/>
              <a:t>Course </a:t>
            </a:r>
            <a:r>
              <a:rPr dirty="0" u="none" sz="3400" spc="-135"/>
              <a:t>of </a:t>
            </a:r>
            <a:r>
              <a:rPr dirty="0" u="none" sz="3400" spc="-160"/>
              <a:t>the</a:t>
            </a:r>
            <a:r>
              <a:rPr dirty="0" u="none" sz="3400" spc="-765"/>
              <a:t> </a:t>
            </a:r>
            <a:r>
              <a:rPr dirty="0" u="none" sz="3400" spc="-160"/>
              <a:t>Experiment</a:t>
            </a:r>
            <a:endParaRPr sz="3400"/>
          </a:p>
          <a:p>
            <a:pPr marL="12700">
              <a:lnSpc>
                <a:spcPts val="3890"/>
              </a:lnSpc>
            </a:pPr>
            <a:r>
              <a:rPr dirty="0" u="none" sz="3400" spc="15" b="1" i="1">
                <a:latin typeface="Arial"/>
                <a:cs typeface="Arial"/>
              </a:rPr>
              <a:t>Colored </a:t>
            </a:r>
            <a:r>
              <a:rPr dirty="0" u="none" sz="3400" spc="10" b="1" i="1">
                <a:latin typeface="Arial"/>
                <a:cs typeface="Arial"/>
              </a:rPr>
              <a:t>by</a:t>
            </a:r>
            <a:r>
              <a:rPr dirty="0" u="none" sz="3400" spc="30" b="1" i="1">
                <a:latin typeface="Arial"/>
                <a:cs typeface="Arial"/>
              </a:rPr>
              <a:t> </a:t>
            </a:r>
            <a:r>
              <a:rPr dirty="0" u="none" sz="3400" spc="15" b="1" i="1">
                <a:latin typeface="Arial"/>
                <a:cs typeface="Arial"/>
              </a:rPr>
              <a:t>Cage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5552" y="1659682"/>
            <a:ext cx="15565755" cy="3630295"/>
            <a:chOff x="225552" y="1659682"/>
            <a:chExt cx="15565755" cy="3630295"/>
          </a:xfrm>
        </p:grpSpPr>
        <p:sp>
          <p:nvSpPr>
            <p:cNvPr id="4" name="object 4"/>
            <p:cNvSpPr/>
            <p:nvPr/>
          </p:nvSpPr>
          <p:spPr>
            <a:xfrm>
              <a:off x="1099988" y="1659682"/>
              <a:ext cx="14690789" cy="36296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4320" y="2602992"/>
              <a:ext cx="710184" cy="17861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5552" y="2514600"/>
              <a:ext cx="923544" cy="19629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4623" y="2615933"/>
              <a:ext cx="629234" cy="17093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76784" y="5391418"/>
            <a:ext cx="15614015" cy="3655060"/>
            <a:chOff x="176784" y="5391418"/>
            <a:chExt cx="15614015" cy="3655060"/>
          </a:xfrm>
        </p:grpSpPr>
        <p:sp>
          <p:nvSpPr>
            <p:cNvPr id="9" name="object 9"/>
            <p:cNvSpPr/>
            <p:nvPr/>
          </p:nvSpPr>
          <p:spPr>
            <a:xfrm>
              <a:off x="998990" y="5391418"/>
              <a:ext cx="14791405" cy="36545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8600" y="6309360"/>
              <a:ext cx="707136" cy="18623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6784" y="6144768"/>
              <a:ext cx="926591" cy="21915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7656" y="6324003"/>
              <a:ext cx="629234" cy="17814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66742" y="2758148"/>
            <a:ext cx="521970" cy="14243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oo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id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9777" y="6388044"/>
            <a:ext cx="521970" cy="1653539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mp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illin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873740"/>
            <a:ext cx="3061970" cy="9671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110"/>
              <a:t>S</a:t>
            </a:r>
            <a:r>
              <a:rPr dirty="0" spc="-130"/>
              <a:t>u</a:t>
            </a:r>
            <a:r>
              <a:rPr dirty="0" spc="-165"/>
              <a:t>mm</a:t>
            </a:r>
            <a:r>
              <a:rPr dirty="0" spc="-295"/>
              <a:t>a</a:t>
            </a:r>
            <a:r>
              <a:rPr dirty="0" spc="-190"/>
              <a:t>r</a:t>
            </a:r>
            <a:r>
              <a:rPr dirty="0" spc="-26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0888" y="2399284"/>
            <a:ext cx="9691370" cy="459740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20">
                <a:latin typeface="Carlito"/>
                <a:cs typeface="Carlito"/>
              </a:rPr>
              <a:t>Explore </a:t>
            </a:r>
            <a:r>
              <a:rPr dirty="0" sz="4000">
                <a:latin typeface="Carlito"/>
                <a:cs typeface="Carlito"/>
              </a:rPr>
              <a:t>-&gt; </a:t>
            </a:r>
            <a:r>
              <a:rPr dirty="0" sz="4000" spc="-15">
                <a:latin typeface="Carlito"/>
                <a:cs typeface="Carlito"/>
              </a:rPr>
              <a:t>Document </a:t>
            </a:r>
            <a:r>
              <a:rPr dirty="0" sz="4000">
                <a:latin typeface="Carlito"/>
                <a:cs typeface="Carlito"/>
              </a:rPr>
              <a:t>-&gt;</a:t>
            </a:r>
            <a:r>
              <a:rPr dirty="0" sz="4000" spc="-15">
                <a:latin typeface="Carlito"/>
                <a:cs typeface="Carlito"/>
              </a:rPr>
              <a:t> </a:t>
            </a:r>
            <a:r>
              <a:rPr dirty="0" sz="4000" spc="-105">
                <a:latin typeface="Carlito"/>
                <a:cs typeface="Carlito"/>
              </a:rPr>
              <a:t>Test</a:t>
            </a:r>
            <a:endParaRPr sz="4000">
              <a:latin typeface="Carlito"/>
              <a:cs typeface="Carlito"/>
            </a:endParaRPr>
          </a:p>
          <a:p>
            <a:pPr marL="337185" indent="-32512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10">
                <a:latin typeface="Carlito"/>
                <a:cs typeface="Carlito"/>
              </a:rPr>
              <a:t>Does </a:t>
            </a:r>
            <a:r>
              <a:rPr dirty="0" sz="4000" spc="-35">
                <a:latin typeface="Carlito"/>
                <a:cs typeface="Carlito"/>
              </a:rPr>
              <a:t>any </a:t>
            </a:r>
            <a:r>
              <a:rPr dirty="0" sz="4000" spc="-5">
                <a:latin typeface="Carlito"/>
                <a:cs typeface="Carlito"/>
              </a:rPr>
              <a:t>of </a:t>
            </a:r>
            <a:r>
              <a:rPr dirty="0" sz="4000" spc="-10">
                <a:latin typeface="Carlito"/>
                <a:cs typeface="Carlito"/>
              </a:rPr>
              <a:t>this </a:t>
            </a:r>
            <a:r>
              <a:rPr dirty="0" sz="4000" spc="-15">
                <a:latin typeface="Carlito"/>
                <a:cs typeface="Carlito"/>
              </a:rPr>
              <a:t>really</a:t>
            </a:r>
            <a:r>
              <a:rPr dirty="0" sz="4000">
                <a:latin typeface="Carlito"/>
                <a:cs typeface="Carlito"/>
              </a:rPr>
              <a:t> </a:t>
            </a:r>
            <a:r>
              <a:rPr dirty="0" sz="4000" spc="-30">
                <a:latin typeface="Carlito"/>
                <a:cs typeface="Carlito"/>
              </a:rPr>
              <a:t>matter?</a:t>
            </a:r>
            <a:endParaRPr sz="4000">
              <a:latin typeface="Carlito"/>
              <a:cs typeface="Carlito"/>
            </a:endParaRPr>
          </a:p>
          <a:p>
            <a:pPr lvl="1" marL="987425" indent="-32575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988060" algn="l"/>
              </a:tabLst>
            </a:pPr>
            <a:r>
              <a:rPr dirty="0" sz="3400">
                <a:latin typeface="Carlito"/>
                <a:cs typeface="Carlito"/>
              </a:rPr>
              <a:t>Sometimes?</a:t>
            </a:r>
            <a:endParaRPr sz="3400">
              <a:latin typeface="Carlito"/>
              <a:cs typeface="Carlito"/>
            </a:endParaRPr>
          </a:p>
          <a:p>
            <a:pPr lvl="2" marL="1637664" indent="-32575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637664" algn="l"/>
                <a:tab pos="1638300" algn="l"/>
              </a:tabLst>
            </a:pPr>
            <a:r>
              <a:rPr dirty="0" sz="2800" spc="10">
                <a:latin typeface="Carlito"/>
                <a:cs typeface="Carlito"/>
              </a:rPr>
              <a:t>Less </a:t>
            </a:r>
            <a:r>
              <a:rPr dirty="0" sz="2800" spc="5">
                <a:latin typeface="Carlito"/>
                <a:cs typeface="Carlito"/>
              </a:rPr>
              <a:t>so </a:t>
            </a:r>
            <a:r>
              <a:rPr dirty="0" sz="2800" spc="-15">
                <a:latin typeface="Carlito"/>
                <a:cs typeface="Carlito"/>
              </a:rPr>
              <a:t>for </a:t>
            </a:r>
            <a:r>
              <a:rPr dirty="0" sz="2800" spc="15">
                <a:latin typeface="Carlito"/>
                <a:cs typeface="Carlito"/>
              </a:rPr>
              <a:t>community </a:t>
            </a:r>
            <a:r>
              <a:rPr dirty="0" sz="2800" spc="5">
                <a:latin typeface="Carlito"/>
                <a:cs typeface="Carlito"/>
              </a:rPr>
              <a:t>ecology</a:t>
            </a:r>
            <a:r>
              <a:rPr dirty="0" sz="2800" spc="80">
                <a:latin typeface="Carlito"/>
                <a:cs typeface="Carlito"/>
              </a:rPr>
              <a:t> </a:t>
            </a:r>
            <a:r>
              <a:rPr dirty="0" sz="2800" spc="10">
                <a:latin typeface="Carlito"/>
                <a:cs typeface="Carlito"/>
              </a:rPr>
              <a:t>measurements</a:t>
            </a:r>
            <a:endParaRPr sz="2800">
              <a:latin typeface="Carlito"/>
              <a:cs typeface="Carlito"/>
            </a:endParaRPr>
          </a:p>
          <a:p>
            <a:pPr lvl="2" marL="1637664" indent="-32575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637664" algn="l"/>
                <a:tab pos="1638300" algn="l"/>
              </a:tabLst>
            </a:pPr>
            <a:r>
              <a:rPr dirty="0" sz="2800" spc="5">
                <a:latin typeface="Carlito"/>
                <a:cs typeface="Carlito"/>
              </a:rPr>
              <a:t>More so </a:t>
            </a:r>
            <a:r>
              <a:rPr dirty="0" sz="2800" spc="-15">
                <a:latin typeface="Carlito"/>
                <a:cs typeface="Carlito"/>
              </a:rPr>
              <a:t>for </a:t>
            </a:r>
            <a:r>
              <a:rPr dirty="0" sz="2800" spc="5">
                <a:latin typeface="Carlito"/>
                <a:cs typeface="Carlito"/>
              </a:rPr>
              <a:t>detection </a:t>
            </a:r>
            <a:r>
              <a:rPr dirty="0" sz="2800" spc="10">
                <a:latin typeface="Carlito"/>
                <a:cs typeface="Carlito"/>
              </a:rPr>
              <a:t>of </a:t>
            </a:r>
            <a:r>
              <a:rPr dirty="0" sz="2800" spc="-5">
                <a:latin typeface="Carlito"/>
                <a:cs typeface="Carlito"/>
              </a:rPr>
              <a:t>differentially </a:t>
            </a:r>
            <a:r>
              <a:rPr dirty="0" sz="2800" spc="15">
                <a:latin typeface="Carlito"/>
                <a:cs typeface="Carlito"/>
              </a:rPr>
              <a:t>abundant</a:t>
            </a:r>
            <a:r>
              <a:rPr dirty="0" sz="2800" spc="140">
                <a:latin typeface="Carlito"/>
                <a:cs typeface="Carlito"/>
              </a:rPr>
              <a:t> </a:t>
            </a:r>
            <a:r>
              <a:rPr dirty="0" sz="2800" spc="-15">
                <a:latin typeface="Carlito"/>
                <a:cs typeface="Carlito"/>
              </a:rPr>
              <a:t>taxa</a:t>
            </a:r>
            <a:endParaRPr sz="2800">
              <a:latin typeface="Carlito"/>
              <a:cs typeface="Carlito"/>
            </a:endParaRPr>
          </a:p>
          <a:p>
            <a:pPr lvl="1" marL="987425" marR="5080" indent="-325120">
              <a:lnSpc>
                <a:spcPts val="3700"/>
              </a:lnSpc>
              <a:spcBef>
                <a:spcPts val="680"/>
              </a:spcBef>
              <a:buFont typeface="Arial"/>
              <a:buChar char="•"/>
              <a:tabLst>
                <a:tab pos="988060" algn="l"/>
              </a:tabLst>
            </a:pPr>
            <a:r>
              <a:rPr dirty="0" sz="3400" spc="-5">
                <a:latin typeface="Carlito"/>
                <a:cs typeface="Carlito"/>
              </a:rPr>
              <a:t>Detailed </a:t>
            </a:r>
            <a:r>
              <a:rPr dirty="0" sz="3400" spc="-15">
                <a:latin typeface="Carlito"/>
                <a:cs typeface="Carlito"/>
              </a:rPr>
              <a:t>exploration </a:t>
            </a:r>
            <a:r>
              <a:rPr dirty="0" sz="3400" spc="-10">
                <a:latin typeface="Carlito"/>
                <a:cs typeface="Carlito"/>
              </a:rPr>
              <a:t>provides more </a:t>
            </a:r>
            <a:r>
              <a:rPr dirty="0" sz="3400">
                <a:latin typeface="Carlito"/>
                <a:cs typeface="Carlito"/>
              </a:rPr>
              <a:t>opportunities  </a:t>
            </a:r>
            <a:r>
              <a:rPr dirty="0" sz="3400" spc="-25">
                <a:latin typeface="Carlito"/>
                <a:cs typeface="Carlito"/>
              </a:rPr>
              <a:t>for</a:t>
            </a:r>
            <a:r>
              <a:rPr dirty="0" sz="3400">
                <a:latin typeface="Carlito"/>
                <a:cs typeface="Carlito"/>
              </a:rPr>
              <a:t> </a:t>
            </a:r>
            <a:r>
              <a:rPr dirty="0" sz="3400" spc="-5">
                <a:latin typeface="Carlito"/>
                <a:cs typeface="Carlito"/>
              </a:rPr>
              <a:t>insights</a:t>
            </a:r>
            <a:endParaRPr sz="3400">
              <a:latin typeface="Carlito"/>
              <a:cs typeface="Carlito"/>
            </a:endParaRPr>
          </a:p>
          <a:p>
            <a:pPr lvl="1" marL="987425" indent="-32575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988060" algn="l"/>
              </a:tabLst>
            </a:pPr>
            <a:r>
              <a:rPr dirty="0" sz="3400">
                <a:latin typeface="Carlito"/>
                <a:cs typeface="Carlito"/>
              </a:rPr>
              <a:t>Don’t publish </a:t>
            </a:r>
            <a:r>
              <a:rPr dirty="0" sz="3400" spc="-10">
                <a:latin typeface="Carlito"/>
                <a:cs typeface="Carlito"/>
              </a:rPr>
              <a:t>garbage</a:t>
            </a:r>
            <a:r>
              <a:rPr dirty="0" sz="3400" spc="15">
                <a:latin typeface="Carlito"/>
                <a:cs typeface="Carlito"/>
              </a:rPr>
              <a:t> </a:t>
            </a:r>
            <a:r>
              <a:rPr dirty="0" sz="3400" spc="-20">
                <a:latin typeface="Carlito"/>
                <a:cs typeface="Carlito"/>
              </a:rPr>
              <a:t>data</a:t>
            </a:r>
            <a:endParaRPr sz="3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1778" y="2803143"/>
            <a:ext cx="8179434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8500" spc="-650"/>
              <a:t>Today’s </a:t>
            </a:r>
            <a:r>
              <a:rPr dirty="0" u="none" sz="8500" spc="-390"/>
              <a:t>Case</a:t>
            </a:r>
            <a:r>
              <a:rPr dirty="0" u="none" sz="8500" spc="-650"/>
              <a:t> </a:t>
            </a:r>
            <a:r>
              <a:rPr dirty="0" u="none" sz="8500" spc="-350"/>
              <a:t>Study</a:t>
            </a:r>
            <a:endParaRPr sz="8500"/>
          </a:p>
        </p:txBody>
      </p:sp>
      <p:sp>
        <p:nvSpPr>
          <p:cNvPr id="3" name="object 3"/>
          <p:cNvSpPr txBox="1"/>
          <p:nvPr/>
        </p:nvSpPr>
        <p:spPr>
          <a:xfrm>
            <a:off x="2315756" y="5078984"/>
            <a:ext cx="12711430" cy="233299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algn="ctr" marL="12700" marR="5080" indent="-2540">
              <a:lnSpc>
                <a:spcPct val="89700"/>
              </a:lnSpc>
              <a:spcBef>
                <a:spcPts val="505"/>
              </a:spcBef>
            </a:pPr>
            <a:r>
              <a:rPr dirty="0" sz="3300" spc="-20">
                <a:latin typeface="Carlito"/>
                <a:cs typeface="Carlito"/>
              </a:rPr>
              <a:t>Thackray </a:t>
            </a:r>
            <a:r>
              <a:rPr dirty="0" sz="3300" spc="-15">
                <a:latin typeface="Carlito"/>
                <a:cs typeface="Carlito"/>
              </a:rPr>
              <a:t>LB, </a:t>
            </a:r>
            <a:r>
              <a:rPr dirty="0" u="heavy" sz="3300" spc="-1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Handley </a:t>
            </a:r>
            <a:r>
              <a:rPr dirty="0" u="heavy" sz="3300" spc="-5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SA,</a:t>
            </a:r>
            <a:r>
              <a:rPr dirty="0" sz="3300" spc="-5">
                <a:latin typeface="Carlito"/>
                <a:cs typeface="Carlito"/>
              </a:rPr>
              <a:t> Gorman </a:t>
            </a:r>
            <a:r>
              <a:rPr dirty="0" sz="3300" spc="-20">
                <a:latin typeface="Carlito"/>
                <a:cs typeface="Carlito"/>
              </a:rPr>
              <a:t>MJ, </a:t>
            </a:r>
            <a:r>
              <a:rPr dirty="0" sz="3300" spc="-15">
                <a:latin typeface="Carlito"/>
                <a:cs typeface="Carlito"/>
              </a:rPr>
              <a:t>Poddar </a:t>
            </a:r>
            <a:r>
              <a:rPr dirty="0" sz="3300" spc="-5">
                <a:latin typeface="Carlito"/>
                <a:cs typeface="Carlito"/>
              </a:rPr>
              <a:t>S, </a:t>
            </a:r>
            <a:r>
              <a:rPr dirty="0" sz="3300" spc="-10">
                <a:latin typeface="Carlito"/>
                <a:cs typeface="Carlito"/>
              </a:rPr>
              <a:t>Bagadia </a:t>
            </a:r>
            <a:r>
              <a:rPr dirty="0" sz="3300" spc="-210">
                <a:latin typeface="Carlito"/>
                <a:cs typeface="Carlito"/>
              </a:rPr>
              <a:t>P, </a:t>
            </a:r>
            <a:r>
              <a:rPr dirty="0" sz="3300" spc="-5">
                <a:latin typeface="Carlito"/>
                <a:cs typeface="Carlito"/>
              </a:rPr>
              <a:t>Briseño </a:t>
            </a:r>
            <a:r>
              <a:rPr dirty="0" sz="3300" spc="-10">
                <a:latin typeface="Carlito"/>
                <a:cs typeface="Carlito"/>
              </a:rPr>
              <a:t>CG,  </a:t>
            </a:r>
            <a:r>
              <a:rPr dirty="0" sz="3300" spc="-5">
                <a:latin typeface="Carlito"/>
                <a:cs typeface="Carlito"/>
              </a:rPr>
              <a:t>Theisen </a:t>
            </a:r>
            <a:r>
              <a:rPr dirty="0" sz="3300" spc="-35">
                <a:latin typeface="Carlito"/>
                <a:cs typeface="Carlito"/>
              </a:rPr>
              <a:t>DJ, </a:t>
            </a:r>
            <a:r>
              <a:rPr dirty="0" sz="3300" spc="-90">
                <a:latin typeface="Carlito"/>
                <a:cs typeface="Carlito"/>
              </a:rPr>
              <a:t>Tan </a:t>
            </a:r>
            <a:r>
              <a:rPr dirty="0" sz="3300" spc="85">
                <a:latin typeface="Carlito"/>
                <a:cs typeface="Carlito"/>
              </a:rPr>
              <a:t>Q, </a:t>
            </a:r>
            <a:r>
              <a:rPr dirty="0" sz="3300" spc="-30">
                <a:latin typeface="Carlito"/>
                <a:cs typeface="Carlito"/>
              </a:rPr>
              <a:t>Hykes </a:t>
            </a:r>
            <a:r>
              <a:rPr dirty="0" sz="3300">
                <a:latin typeface="Carlito"/>
                <a:cs typeface="Carlito"/>
              </a:rPr>
              <a:t>BL </a:t>
            </a:r>
            <a:r>
              <a:rPr dirty="0" sz="3300" spc="-100">
                <a:latin typeface="Carlito"/>
                <a:cs typeface="Carlito"/>
              </a:rPr>
              <a:t>Jr, </a:t>
            </a:r>
            <a:r>
              <a:rPr dirty="0" sz="3300">
                <a:latin typeface="Carlito"/>
                <a:cs typeface="Carlito"/>
              </a:rPr>
              <a:t>Lin </a:t>
            </a:r>
            <a:r>
              <a:rPr dirty="0" sz="3300" spc="-5">
                <a:latin typeface="Carlito"/>
                <a:cs typeface="Carlito"/>
              </a:rPr>
              <a:t>H, </a:t>
            </a:r>
            <a:r>
              <a:rPr dirty="0" sz="3300" spc="-10">
                <a:latin typeface="Carlito"/>
                <a:cs typeface="Carlito"/>
              </a:rPr>
              <a:t>Lucas </a:t>
            </a:r>
            <a:r>
              <a:rPr dirty="0" sz="3300">
                <a:latin typeface="Carlito"/>
                <a:cs typeface="Carlito"/>
              </a:rPr>
              <a:t>TM, </a:t>
            </a:r>
            <a:r>
              <a:rPr dirty="0" sz="3300" spc="-10">
                <a:latin typeface="Carlito"/>
                <a:cs typeface="Carlito"/>
              </a:rPr>
              <a:t>Desai C, Gordon </a:t>
            </a:r>
            <a:r>
              <a:rPr dirty="0" sz="3300">
                <a:latin typeface="Carlito"/>
                <a:cs typeface="Carlito"/>
              </a:rPr>
              <a:t>JI, </a:t>
            </a:r>
            <a:r>
              <a:rPr dirty="0" sz="3300" spc="-15">
                <a:latin typeface="Carlito"/>
                <a:cs typeface="Carlito"/>
              </a:rPr>
              <a:t>Murphy  </a:t>
            </a:r>
            <a:r>
              <a:rPr dirty="0" sz="3300" spc="-5">
                <a:latin typeface="Carlito"/>
                <a:cs typeface="Carlito"/>
              </a:rPr>
              <a:t>KM, </a:t>
            </a:r>
            <a:r>
              <a:rPr dirty="0" sz="3300" spc="-10">
                <a:latin typeface="Carlito"/>
                <a:cs typeface="Carlito"/>
              </a:rPr>
              <a:t>Virgin </a:t>
            </a:r>
            <a:r>
              <a:rPr dirty="0" sz="3300" spc="-120">
                <a:latin typeface="Carlito"/>
                <a:cs typeface="Carlito"/>
              </a:rPr>
              <a:t>HW, </a:t>
            </a:r>
            <a:r>
              <a:rPr dirty="0" sz="3300" spc="-5">
                <a:latin typeface="Carlito"/>
                <a:cs typeface="Carlito"/>
              </a:rPr>
              <a:t>Diamond MS. </a:t>
            </a:r>
            <a:r>
              <a:rPr dirty="0" sz="3300" spc="-20" b="1">
                <a:latin typeface="Carlito"/>
                <a:cs typeface="Carlito"/>
              </a:rPr>
              <a:t>Oral </a:t>
            </a:r>
            <a:r>
              <a:rPr dirty="0" sz="3300" spc="-5" b="1">
                <a:latin typeface="Carlito"/>
                <a:cs typeface="Carlito"/>
              </a:rPr>
              <a:t>Antibiotic </a:t>
            </a:r>
            <a:r>
              <a:rPr dirty="0" sz="3300" spc="-35" b="1">
                <a:latin typeface="Carlito"/>
                <a:cs typeface="Carlito"/>
              </a:rPr>
              <a:t>Treatment </a:t>
            </a:r>
            <a:r>
              <a:rPr dirty="0" sz="3300" b="1">
                <a:latin typeface="Carlito"/>
                <a:cs typeface="Carlito"/>
              </a:rPr>
              <a:t>of </a:t>
            </a:r>
            <a:r>
              <a:rPr dirty="0" sz="3300" spc="-5" b="1">
                <a:latin typeface="Carlito"/>
                <a:cs typeface="Carlito"/>
              </a:rPr>
              <a:t>Mice  </a:t>
            </a:r>
            <a:r>
              <a:rPr dirty="0" sz="3300" spc="-15" b="1">
                <a:latin typeface="Carlito"/>
                <a:cs typeface="Carlito"/>
              </a:rPr>
              <a:t>Exacerbates </a:t>
            </a:r>
            <a:r>
              <a:rPr dirty="0" sz="3300" b="1">
                <a:latin typeface="Carlito"/>
                <a:cs typeface="Carlito"/>
              </a:rPr>
              <a:t>the </a:t>
            </a:r>
            <a:r>
              <a:rPr dirty="0" sz="3300" spc="-5" b="1">
                <a:latin typeface="Carlito"/>
                <a:cs typeface="Carlito"/>
              </a:rPr>
              <a:t>Disease Severity </a:t>
            </a:r>
            <a:r>
              <a:rPr dirty="0" sz="3300" b="1">
                <a:latin typeface="Carlito"/>
                <a:cs typeface="Carlito"/>
              </a:rPr>
              <a:t>of Multiple </a:t>
            </a:r>
            <a:r>
              <a:rPr dirty="0" sz="3300" spc="-10" b="1">
                <a:latin typeface="Carlito"/>
                <a:cs typeface="Carlito"/>
              </a:rPr>
              <a:t>Flavivirus </a:t>
            </a:r>
            <a:r>
              <a:rPr dirty="0" sz="3300" spc="-15" b="1">
                <a:latin typeface="Carlito"/>
                <a:cs typeface="Carlito"/>
              </a:rPr>
              <a:t>Infections</a:t>
            </a:r>
            <a:r>
              <a:rPr dirty="0" sz="3300" spc="-15">
                <a:latin typeface="Carlito"/>
                <a:cs typeface="Carlito"/>
              </a:rPr>
              <a:t>. </a:t>
            </a:r>
            <a:r>
              <a:rPr dirty="0" sz="3300" spc="-5">
                <a:latin typeface="Carlito"/>
                <a:cs typeface="Carlito"/>
              </a:rPr>
              <a:t>Cell  </a:t>
            </a:r>
            <a:r>
              <a:rPr dirty="0" sz="3300" spc="-20">
                <a:latin typeface="Carlito"/>
                <a:cs typeface="Carlito"/>
              </a:rPr>
              <a:t>Rep. </a:t>
            </a:r>
            <a:r>
              <a:rPr dirty="0" sz="3300">
                <a:latin typeface="Carlito"/>
                <a:cs typeface="Carlito"/>
              </a:rPr>
              <a:t>2018 </a:t>
            </a:r>
            <a:r>
              <a:rPr dirty="0" sz="3300" spc="-5">
                <a:latin typeface="Carlito"/>
                <a:cs typeface="Carlito"/>
              </a:rPr>
              <a:t>Mar 27;22(13):3440-3453.e6. PubMed PMID:</a:t>
            </a:r>
            <a:r>
              <a:rPr dirty="0" sz="3300" spc="90">
                <a:latin typeface="Carlito"/>
                <a:cs typeface="Carlito"/>
              </a:rPr>
              <a:t> </a:t>
            </a:r>
            <a:r>
              <a:rPr dirty="0" sz="3300">
                <a:latin typeface="Carlito"/>
                <a:cs typeface="Carlito"/>
              </a:rPr>
              <a:t>29590614</a:t>
            </a:r>
            <a:endParaRPr sz="33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0137" y="2400807"/>
            <a:ext cx="12694920" cy="2491740"/>
          </a:xfrm>
          <a:prstGeom prst="rect"/>
        </p:spPr>
        <p:txBody>
          <a:bodyPr wrap="square" lIns="0" tIns="155575" rIns="0" bIns="0" rtlCol="0" vert="horz">
            <a:spAutoFit/>
          </a:bodyPr>
          <a:lstStyle/>
          <a:p>
            <a:pPr marL="3914775" marR="5080" indent="-3902710">
              <a:lnSpc>
                <a:spcPts val="9220"/>
              </a:lnSpc>
              <a:spcBef>
                <a:spcPts val="1225"/>
              </a:spcBef>
            </a:pPr>
            <a:r>
              <a:rPr dirty="0" u="none" sz="8500" spc="-440"/>
              <a:t>Frequently </a:t>
            </a:r>
            <a:r>
              <a:rPr dirty="0" u="none" sz="8500" spc="-250"/>
              <a:t>Used </a:t>
            </a:r>
            <a:r>
              <a:rPr dirty="0" u="none" sz="8500" spc="-170"/>
              <a:t>16S</a:t>
            </a:r>
            <a:r>
              <a:rPr dirty="0" u="none" sz="8500" spc="-1175"/>
              <a:t> </a:t>
            </a:r>
            <a:r>
              <a:rPr dirty="0" u="none" sz="8500" spc="-365"/>
              <a:t>Analysis  </a:t>
            </a:r>
            <a:r>
              <a:rPr dirty="0" u="none" sz="8500" spc="-465"/>
              <a:t>Techniques</a:t>
            </a:r>
            <a:endParaRPr sz="8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873740"/>
            <a:ext cx="7961630" cy="9671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215"/>
              <a:t>Community</a:t>
            </a:r>
            <a:r>
              <a:rPr dirty="0" spc="-515"/>
              <a:t> </a:t>
            </a:r>
            <a:r>
              <a:rPr dirty="0" spc="-190"/>
              <a:t>Composition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0888" y="2399284"/>
            <a:ext cx="4042410" cy="150114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25">
                <a:latin typeface="Carlito"/>
                <a:cs typeface="Carlito"/>
              </a:rPr>
              <a:t>Broad</a:t>
            </a:r>
            <a:r>
              <a:rPr dirty="0" sz="4000" spc="-40">
                <a:latin typeface="Carlito"/>
                <a:cs typeface="Carlito"/>
              </a:rPr>
              <a:t> </a:t>
            </a:r>
            <a:r>
              <a:rPr dirty="0" sz="4000" spc="-15">
                <a:latin typeface="Carlito"/>
                <a:cs typeface="Carlito"/>
              </a:rPr>
              <a:t>overview</a:t>
            </a:r>
            <a:endParaRPr sz="4000">
              <a:latin typeface="Carlito"/>
              <a:cs typeface="Carlito"/>
            </a:endParaRPr>
          </a:p>
          <a:p>
            <a:pPr marL="337185" indent="-32512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10">
                <a:latin typeface="Carlito"/>
                <a:cs typeface="Carlito"/>
              </a:rPr>
              <a:t>Nothing</a:t>
            </a:r>
            <a:r>
              <a:rPr dirty="0" sz="4000" spc="-95">
                <a:latin typeface="Carlito"/>
                <a:cs typeface="Carlito"/>
              </a:rPr>
              <a:t> </a:t>
            </a:r>
            <a:r>
              <a:rPr dirty="0" sz="4000" spc="-25">
                <a:latin typeface="Carlito"/>
                <a:cs typeface="Carlito"/>
              </a:rPr>
              <a:t>statistical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78130" y="4585286"/>
            <a:ext cx="11205842" cy="3604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873740"/>
            <a:ext cx="7941945" cy="9671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225"/>
              <a:t>Alpha </a:t>
            </a:r>
            <a:r>
              <a:rPr dirty="0" spc="-300"/>
              <a:t>Diversity:</a:t>
            </a:r>
            <a:r>
              <a:rPr dirty="0" spc="-705"/>
              <a:t> </a:t>
            </a:r>
            <a:r>
              <a:rPr dirty="0" spc="-204"/>
              <a:t>Richness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0888" y="2488737"/>
            <a:ext cx="14438630" cy="238252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337185" indent="-32512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3700">
                <a:latin typeface="Carlito"/>
                <a:cs typeface="Carlito"/>
              </a:rPr>
              <a:t>Richness: </a:t>
            </a:r>
            <a:r>
              <a:rPr dirty="0" sz="3700" spc="-5">
                <a:latin typeface="Carlito"/>
                <a:cs typeface="Carlito"/>
              </a:rPr>
              <a:t>Number of </a:t>
            </a:r>
            <a:r>
              <a:rPr dirty="0" sz="3700">
                <a:latin typeface="Carlito"/>
                <a:cs typeface="Carlito"/>
              </a:rPr>
              <a:t>unique </a:t>
            </a:r>
            <a:r>
              <a:rPr dirty="0" sz="3700" spc="-40">
                <a:latin typeface="Carlito"/>
                <a:cs typeface="Carlito"/>
              </a:rPr>
              <a:t>taxa </a:t>
            </a:r>
            <a:r>
              <a:rPr dirty="0" sz="3700" spc="-35">
                <a:latin typeface="Carlito"/>
                <a:cs typeface="Carlito"/>
              </a:rPr>
              <a:t>(ASVs) </a:t>
            </a:r>
            <a:r>
              <a:rPr dirty="0" sz="3700" spc="-10">
                <a:latin typeface="Carlito"/>
                <a:cs typeface="Carlito"/>
              </a:rPr>
              <a:t>that </a:t>
            </a:r>
            <a:r>
              <a:rPr dirty="0" sz="3700" spc="-20">
                <a:latin typeface="Carlito"/>
                <a:cs typeface="Carlito"/>
              </a:rPr>
              <a:t>are </a:t>
            </a:r>
            <a:r>
              <a:rPr dirty="0" sz="3700" spc="-5">
                <a:latin typeface="Carlito"/>
                <a:cs typeface="Carlito"/>
              </a:rPr>
              <a:t>observed </a:t>
            </a:r>
            <a:r>
              <a:rPr dirty="0" sz="3700">
                <a:latin typeface="Carlito"/>
                <a:cs typeface="Carlito"/>
              </a:rPr>
              <a:t>in a</a:t>
            </a:r>
            <a:r>
              <a:rPr dirty="0" sz="3700" spc="100">
                <a:latin typeface="Carlito"/>
                <a:cs typeface="Carlito"/>
              </a:rPr>
              <a:t> </a:t>
            </a:r>
            <a:r>
              <a:rPr dirty="0" sz="3700" spc="-5">
                <a:latin typeface="Carlito"/>
                <a:cs typeface="Carlito"/>
              </a:rPr>
              <a:t>sample</a:t>
            </a:r>
            <a:endParaRPr sz="3700">
              <a:latin typeface="Carlito"/>
              <a:cs typeface="Carlito"/>
            </a:endParaRPr>
          </a:p>
          <a:p>
            <a:pPr lvl="1" marL="987425" indent="-325755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987425" algn="l"/>
                <a:tab pos="988060" algn="l"/>
              </a:tabLst>
            </a:pPr>
            <a:r>
              <a:rPr dirty="0" sz="3200" spc="-55">
                <a:latin typeface="Carlito"/>
                <a:cs typeface="Carlito"/>
              </a:rPr>
              <a:t>Taxonomy</a:t>
            </a:r>
            <a:r>
              <a:rPr dirty="0" sz="3200" spc="-5">
                <a:latin typeface="Carlito"/>
                <a:cs typeface="Carlito"/>
              </a:rPr>
              <a:t> independent</a:t>
            </a:r>
            <a:endParaRPr sz="3200">
              <a:latin typeface="Carlito"/>
              <a:cs typeface="Carlito"/>
            </a:endParaRPr>
          </a:p>
          <a:p>
            <a:pPr lvl="1" marL="987425" indent="-32575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987425" algn="l"/>
                <a:tab pos="988060" algn="l"/>
              </a:tabLst>
            </a:pPr>
            <a:r>
              <a:rPr dirty="0" sz="3200">
                <a:latin typeface="Carlito"/>
                <a:cs typeface="Carlito"/>
              </a:rPr>
              <a:t>Abundance </a:t>
            </a:r>
            <a:r>
              <a:rPr dirty="0" sz="3200" spc="-5">
                <a:latin typeface="Carlito"/>
                <a:cs typeface="Carlito"/>
              </a:rPr>
              <a:t>independent </a:t>
            </a:r>
            <a:r>
              <a:rPr dirty="0" sz="3200" spc="-10">
                <a:latin typeface="Carlito"/>
                <a:cs typeface="Carlito"/>
              </a:rPr>
              <a:t>(presence </a:t>
            </a:r>
            <a:r>
              <a:rPr dirty="0" sz="3200">
                <a:latin typeface="Carlito"/>
                <a:cs typeface="Carlito"/>
              </a:rPr>
              <a:t>/</a:t>
            </a:r>
            <a:r>
              <a:rPr dirty="0" sz="3200" spc="15">
                <a:latin typeface="Carlito"/>
                <a:cs typeface="Carlito"/>
              </a:rPr>
              <a:t> </a:t>
            </a:r>
            <a:r>
              <a:rPr dirty="0" sz="3200" spc="-5">
                <a:latin typeface="Carlito"/>
                <a:cs typeface="Carlito"/>
              </a:rPr>
              <a:t>absence)</a:t>
            </a:r>
            <a:endParaRPr sz="3200">
              <a:latin typeface="Carlito"/>
              <a:cs typeface="Carlito"/>
            </a:endParaRPr>
          </a:p>
          <a:p>
            <a:pPr marL="337185" indent="-325120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3700" spc="-5">
                <a:latin typeface="Carlito"/>
                <a:cs typeface="Carlito"/>
              </a:rPr>
              <a:t>Loads of other </a:t>
            </a:r>
            <a:r>
              <a:rPr dirty="0" sz="3700">
                <a:latin typeface="Carlito"/>
                <a:cs typeface="Carlito"/>
              </a:rPr>
              <a:t>Alpha </a:t>
            </a:r>
            <a:r>
              <a:rPr dirty="0" sz="3700" spc="-15">
                <a:latin typeface="Carlito"/>
                <a:cs typeface="Carlito"/>
              </a:rPr>
              <a:t>diversity </a:t>
            </a:r>
            <a:r>
              <a:rPr dirty="0" sz="3700" spc="-10">
                <a:latin typeface="Carlito"/>
                <a:cs typeface="Carlito"/>
              </a:rPr>
              <a:t>measures </a:t>
            </a:r>
            <a:r>
              <a:rPr dirty="0" sz="3700" spc="-5">
                <a:latin typeface="Carlito"/>
                <a:cs typeface="Carlito"/>
              </a:rPr>
              <a:t>(Chao1, </a:t>
            </a:r>
            <a:r>
              <a:rPr dirty="0" sz="3700">
                <a:latin typeface="Carlito"/>
                <a:cs typeface="Carlito"/>
              </a:rPr>
              <a:t>Shannon, </a:t>
            </a:r>
            <a:r>
              <a:rPr dirty="0" sz="3700" spc="-5">
                <a:latin typeface="Carlito"/>
                <a:cs typeface="Carlito"/>
              </a:rPr>
              <a:t>Simpsons,</a:t>
            </a:r>
            <a:r>
              <a:rPr dirty="0" sz="3700" spc="90">
                <a:latin typeface="Carlito"/>
                <a:cs typeface="Carlito"/>
              </a:rPr>
              <a:t> </a:t>
            </a:r>
            <a:r>
              <a:rPr dirty="0" sz="3700" spc="-20">
                <a:latin typeface="Carlito"/>
                <a:cs typeface="Carlito"/>
              </a:rPr>
              <a:t>etc.)</a:t>
            </a:r>
            <a:endParaRPr sz="37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78920" y="5130088"/>
            <a:ext cx="622300" cy="622300"/>
            <a:chOff x="4878920" y="5130088"/>
            <a:chExt cx="622300" cy="622300"/>
          </a:xfrm>
        </p:grpSpPr>
        <p:sp>
          <p:nvSpPr>
            <p:cNvPr id="5" name="object 5"/>
            <p:cNvSpPr/>
            <p:nvPr/>
          </p:nvSpPr>
          <p:spPr>
            <a:xfrm>
              <a:off x="4885270" y="5136438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6096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85270" y="5136438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4878920" y="5971679"/>
            <a:ext cx="622300" cy="622300"/>
            <a:chOff x="4878920" y="5971679"/>
            <a:chExt cx="622300" cy="622300"/>
          </a:xfrm>
        </p:grpSpPr>
        <p:sp>
          <p:nvSpPr>
            <p:cNvPr id="8" name="object 8"/>
            <p:cNvSpPr/>
            <p:nvPr/>
          </p:nvSpPr>
          <p:spPr>
            <a:xfrm>
              <a:off x="4885270" y="597802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6096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885270" y="597802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4878920" y="7654849"/>
            <a:ext cx="622300" cy="622300"/>
            <a:chOff x="4878920" y="7654849"/>
            <a:chExt cx="622300" cy="622300"/>
          </a:xfrm>
        </p:grpSpPr>
        <p:sp>
          <p:nvSpPr>
            <p:cNvPr id="11" name="object 11"/>
            <p:cNvSpPr/>
            <p:nvPr/>
          </p:nvSpPr>
          <p:spPr>
            <a:xfrm>
              <a:off x="4885270" y="766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609600" y="60959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85270" y="766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878920" y="6813270"/>
            <a:ext cx="622300" cy="622300"/>
            <a:chOff x="4878920" y="6813270"/>
            <a:chExt cx="622300" cy="622300"/>
          </a:xfrm>
        </p:grpSpPr>
        <p:sp>
          <p:nvSpPr>
            <p:cNvPr id="14" name="object 14"/>
            <p:cNvSpPr/>
            <p:nvPr/>
          </p:nvSpPr>
          <p:spPr>
            <a:xfrm>
              <a:off x="4885270" y="681962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609600" y="60959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85270" y="681962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335729" y="8509507"/>
            <a:ext cx="17259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Carlito"/>
                <a:cs typeface="Carlito"/>
              </a:rPr>
              <a:t>Sample</a:t>
            </a:r>
            <a:r>
              <a:rPr dirty="0" sz="3600" spc="-90">
                <a:latin typeface="Carlito"/>
                <a:cs typeface="Carlito"/>
              </a:rPr>
              <a:t> </a:t>
            </a:r>
            <a:r>
              <a:rPr dirty="0" sz="3600">
                <a:latin typeface="Carlito"/>
                <a:cs typeface="Carlito"/>
              </a:rPr>
              <a:t>1</a:t>
            </a:r>
            <a:endParaRPr sz="36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725367" y="5130088"/>
            <a:ext cx="622300" cy="622300"/>
            <a:chOff x="9725367" y="5130088"/>
            <a:chExt cx="622300" cy="622300"/>
          </a:xfrm>
        </p:grpSpPr>
        <p:sp>
          <p:nvSpPr>
            <p:cNvPr id="18" name="object 18"/>
            <p:cNvSpPr/>
            <p:nvPr/>
          </p:nvSpPr>
          <p:spPr>
            <a:xfrm>
              <a:off x="9731717" y="5136438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6096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731717" y="5136438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9725367" y="5971679"/>
            <a:ext cx="622300" cy="622300"/>
            <a:chOff x="9725367" y="5971679"/>
            <a:chExt cx="622300" cy="622300"/>
          </a:xfrm>
        </p:grpSpPr>
        <p:sp>
          <p:nvSpPr>
            <p:cNvPr id="21" name="object 21"/>
            <p:cNvSpPr/>
            <p:nvPr/>
          </p:nvSpPr>
          <p:spPr>
            <a:xfrm>
              <a:off x="9731717" y="597802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6096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731717" y="597802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9725367" y="7654849"/>
            <a:ext cx="622300" cy="622300"/>
            <a:chOff x="9725367" y="7654849"/>
            <a:chExt cx="622300" cy="622300"/>
          </a:xfrm>
        </p:grpSpPr>
        <p:sp>
          <p:nvSpPr>
            <p:cNvPr id="24" name="object 24"/>
            <p:cNvSpPr/>
            <p:nvPr/>
          </p:nvSpPr>
          <p:spPr>
            <a:xfrm>
              <a:off x="9731717" y="766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609600" y="60959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731717" y="766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9725367" y="6813270"/>
            <a:ext cx="622300" cy="622300"/>
            <a:chOff x="9725367" y="6813270"/>
            <a:chExt cx="622300" cy="622300"/>
          </a:xfrm>
        </p:grpSpPr>
        <p:sp>
          <p:nvSpPr>
            <p:cNvPr id="27" name="object 27"/>
            <p:cNvSpPr/>
            <p:nvPr/>
          </p:nvSpPr>
          <p:spPr>
            <a:xfrm>
              <a:off x="9731717" y="681962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609600" y="60959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731717" y="681962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9182175" y="8509507"/>
            <a:ext cx="17259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Carlito"/>
                <a:cs typeface="Carlito"/>
              </a:rPr>
              <a:t>Sample</a:t>
            </a:r>
            <a:r>
              <a:rPr dirty="0" sz="3600" spc="-90">
                <a:latin typeface="Carlito"/>
                <a:cs typeface="Carlito"/>
              </a:rPr>
              <a:t> </a:t>
            </a:r>
            <a:r>
              <a:rPr dirty="0" sz="3600">
                <a:latin typeface="Carlito"/>
                <a:cs typeface="Carlito"/>
              </a:rPr>
              <a:t>3</a:t>
            </a:r>
            <a:endParaRPr sz="360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297902" y="5971679"/>
            <a:ext cx="622300" cy="622300"/>
            <a:chOff x="7297902" y="5971679"/>
            <a:chExt cx="622300" cy="622300"/>
          </a:xfrm>
        </p:grpSpPr>
        <p:sp>
          <p:nvSpPr>
            <p:cNvPr id="31" name="object 31"/>
            <p:cNvSpPr/>
            <p:nvPr/>
          </p:nvSpPr>
          <p:spPr>
            <a:xfrm>
              <a:off x="7304252" y="5978029"/>
              <a:ext cx="610235" cy="609600"/>
            </a:xfrm>
            <a:custGeom>
              <a:avLst/>
              <a:gdLst/>
              <a:ahLst/>
              <a:cxnLst/>
              <a:rect l="l" t="t" r="r" b="b"/>
              <a:pathLst>
                <a:path w="610234" h="609600">
                  <a:moveTo>
                    <a:pt x="609612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609612" y="609600"/>
                  </a:lnTo>
                  <a:lnTo>
                    <a:pt x="60961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304252" y="597802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7297902" y="7654849"/>
            <a:ext cx="622300" cy="622300"/>
            <a:chOff x="7297902" y="7654849"/>
            <a:chExt cx="622300" cy="622300"/>
          </a:xfrm>
        </p:grpSpPr>
        <p:sp>
          <p:nvSpPr>
            <p:cNvPr id="34" name="object 34"/>
            <p:cNvSpPr/>
            <p:nvPr/>
          </p:nvSpPr>
          <p:spPr>
            <a:xfrm>
              <a:off x="7304252" y="7661199"/>
              <a:ext cx="610235" cy="609600"/>
            </a:xfrm>
            <a:custGeom>
              <a:avLst/>
              <a:gdLst/>
              <a:ahLst/>
              <a:cxnLst/>
              <a:rect l="l" t="t" r="r" b="b"/>
              <a:pathLst>
                <a:path w="610234" h="609600">
                  <a:moveTo>
                    <a:pt x="609612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609612" y="609599"/>
                  </a:lnTo>
                  <a:lnTo>
                    <a:pt x="6096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304252" y="7661199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7297902" y="6813270"/>
            <a:ext cx="622300" cy="622300"/>
            <a:chOff x="7297902" y="6813270"/>
            <a:chExt cx="622300" cy="622300"/>
          </a:xfrm>
        </p:grpSpPr>
        <p:sp>
          <p:nvSpPr>
            <p:cNvPr id="37" name="object 37"/>
            <p:cNvSpPr/>
            <p:nvPr/>
          </p:nvSpPr>
          <p:spPr>
            <a:xfrm>
              <a:off x="7304252" y="6819620"/>
              <a:ext cx="610235" cy="609600"/>
            </a:xfrm>
            <a:custGeom>
              <a:avLst/>
              <a:gdLst/>
              <a:ahLst/>
              <a:cxnLst/>
              <a:rect l="l" t="t" r="r" b="b"/>
              <a:pathLst>
                <a:path w="610234" h="609600">
                  <a:moveTo>
                    <a:pt x="609612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609612" y="609599"/>
                  </a:lnTo>
                  <a:lnTo>
                    <a:pt x="609612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304252" y="681962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0"/>
                  </a:moveTo>
                  <a:lnTo>
                    <a:pt x="6096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754723" y="8509507"/>
            <a:ext cx="17259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Carlito"/>
                <a:cs typeface="Carlito"/>
              </a:rPr>
              <a:t>Sample</a:t>
            </a:r>
            <a:r>
              <a:rPr dirty="0" sz="3600" spc="-90">
                <a:latin typeface="Carlito"/>
                <a:cs typeface="Carlito"/>
              </a:rPr>
              <a:t> </a:t>
            </a:r>
            <a:r>
              <a:rPr dirty="0" sz="3600">
                <a:latin typeface="Carlito"/>
                <a:cs typeface="Carlito"/>
              </a:rPr>
              <a:t>2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873740"/>
            <a:ext cx="5668645" cy="9671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204"/>
              <a:t>Richness</a:t>
            </a:r>
            <a:r>
              <a:rPr dirty="0" spc="-520"/>
              <a:t> </a:t>
            </a:r>
            <a:r>
              <a:rPr dirty="0" spc="-305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2957245" y="2194982"/>
            <a:ext cx="9563100" cy="7131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873740"/>
            <a:ext cx="4396740" cy="9671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295"/>
              <a:t>Beta</a:t>
            </a:r>
            <a:r>
              <a:rPr dirty="0" spc="-505"/>
              <a:t> </a:t>
            </a:r>
            <a:r>
              <a:rPr dirty="0" spc="-265"/>
              <a:t>Diversity</a:t>
            </a:r>
          </a:p>
        </p:txBody>
      </p:sp>
      <p:sp>
        <p:nvSpPr>
          <p:cNvPr id="3" name="object 3"/>
          <p:cNvSpPr/>
          <p:nvPr/>
        </p:nvSpPr>
        <p:spPr>
          <a:xfrm>
            <a:off x="7126427" y="2521119"/>
            <a:ext cx="9193032" cy="5479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70888" y="2309367"/>
            <a:ext cx="9911715" cy="7178675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337185" marR="6395720" indent="-325120">
              <a:lnSpc>
                <a:spcPct val="78900"/>
              </a:lnSpc>
              <a:spcBef>
                <a:spcPts val="103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3700" spc="-15">
                <a:latin typeface="Carlito"/>
                <a:cs typeface="Carlito"/>
              </a:rPr>
              <a:t>Between </a:t>
            </a:r>
            <a:r>
              <a:rPr dirty="0" sz="3700" spc="-5">
                <a:latin typeface="Carlito"/>
                <a:cs typeface="Carlito"/>
              </a:rPr>
              <a:t>sample  similarity</a:t>
            </a:r>
            <a:endParaRPr sz="3700">
              <a:latin typeface="Carlito"/>
              <a:cs typeface="Carlito"/>
            </a:endParaRPr>
          </a:p>
          <a:p>
            <a:pPr lvl="1" marL="987425" marR="5233035" indent="-325120">
              <a:lnSpc>
                <a:spcPts val="3100"/>
              </a:lnSpc>
              <a:spcBef>
                <a:spcPts val="690"/>
              </a:spcBef>
              <a:buFont typeface="Arial"/>
              <a:buChar char="•"/>
              <a:tabLst>
                <a:tab pos="987425" algn="l"/>
                <a:tab pos="988060" algn="l"/>
              </a:tabLst>
            </a:pPr>
            <a:r>
              <a:rPr dirty="0" sz="3200" spc="-10">
                <a:latin typeface="Carlito"/>
                <a:cs typeface="Carlito"/>
              </a:rPr>
              <a:t>Distance between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one  sample </a:t>
            </a:r>
            <a:r>
              <a:rPr dirty="0" sz="3200" spc="-15">
                <a:latin typeface="Carlito"/>
                <a:cs typeface="Carlito"/>
              </a:rPr>
              <a:t>to </a:t>
            </a:r>
            <a:r>
              <a:rPr dirty="0" sz="3200">
                <a:latin typeface="Carlito"/>
                <a:cs typeface="Carlito"/>
              </a:rPr>
              <a:t>all </a:t>
            </a:r>
            <a:r>
              <a:rPr dirty="0" sz="3200" spc="-5">
                <a:latin typeface="Carlito"/>
                <a:cs typeface="Carlito"/>
              </a:rPr>
              <a:t>other  samples</a:t>
            </a:r>
            <a:endParaRPr sz="3200">
              <a:latin typeface="Carlito"/>
              <a:cs typeface="Carlito"/>
            </a:endParaRPr>
          </a:p>
          <a:p>
            <a:pPr lvl="1" marL="987425" indent="-325755">
              <a:lnSpc>
                <a:spcPts val="3695"/>
              </a:lnSpc>
              <a:buFont typeface="Arial"/>
              <a:buChar char="•"/>
              <a:tabLst>
                <a:tab pos="987425" algn="l"/>
                <a:tab pos="988060" algn="l"/>
              </a:tabLst>
            </a:pPr>
            <a:r>
              <a:rPr dirty="0" sz="3200" spc="-10">
                <a:latin typeface="Carlito"/>
                <a:cs typeface="Carlito"/>
              </a:rPr>
              <a:t>Multivariant</a:t>
            </a:r>
            <a:endParaRPr sz="3200">
              <a:latin typeface="Carlito"/>
              <a:cs typeface="Carlito"/>
            </a:endParaRPr>
          </a:p>
          <a:p>
            <a:pPr lvl="1" marL="987425" marR="4952365" indent="-325120">
              <a:lnSpc>
                <a:spcPts val="3100"/>
              </a:lnSpc>
              <a:spcBef>
                <a:spcPts val="710"/>
              </a:spcBef>
              <a:buFont typeface="Arial"/>
              <a:buChar char="•"/>
              <a:tabLst>
                <a:tab pos="987425" algn="l"/>
                <a:tab pos="988060" algn="l"/>
              </a:tabLst>
            </a:pPr>
            <a:r>
              <a:rPr dirty="0" sz="3200">
                <a:latin typeface="Carlito"/>
                <a:cs typeface="Carlito"/>
              </a:rPr>
              <a:t>Can </a:t>
            </a:r>
            <a:r>
              <a:rPr dirty="0" sz="3200" spc="-20">
                <a:latin typeface="Carlito"/>
                <a:cs typeface="Carlito"/>
              </a:rPr>
              <a:t>incorporate </a:t>
            </a:r>
            <a:r>
              <a:rPr dirty="0" sz="3200" spc="-15">
                <a:latin typeface="Carlito"/>
                <a:cs typeface="Carlito"/>
              </a:rPr>
              <a:t>relative  </a:t>
            </a:r>
            <a:r>
              <a:rPr dirty="0" sz="3200">
                <a:latin typeface="Carlito"/>
                <a:cs typeface="Carlito"/>
              </a:rPr>
              <a:t>abundances or</a:t>
            </a:r>
            <a:r>
              <a:rPr dirty="0" sz="3200" spc="-2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not</a:t>
            </a:r>
            <a:endParaRPr sz="3200">
              <a:latin typeface="Carlito"/>
              <a:cs typeface="Carlito"/>
            </a:endParaRPr>
          </a:p>
          <a:p>
            <a:pPr lvl="1" marL="987425" marR="4753610" indent="-325120">
              <a:lnSpc>
                <a:spcPts val="3100"/>
              </a:lnSpc>
              <a:spcBef>
                <a:spcPts val="590"/>
              </a:spcBef>
              <a:buFont typeface="Arial"/>
              <a:buChar char="•"/>
              <a:tabLst>
                <a:tab pos="987425" algn="l"/>
                <a:tab pos="988060" algn="l"/>
              </a:tabLst>
            </a:pPr>
            <a:r>
              <a:rPr dirty="0" sz="3200">
                <a:latin typeface="Carlito"/>
                <a:cs typeface="Carlito"/>
              </a:rPr>
              <a:t>Can </a:t>
            </a:r>
            <a:r>
              <a:rPr dirty="0" sz="3200" spc="-20">
                <a:latin typeface="Carlito"/>
                <a:cs typeface="Carlito"/>
              </a:rPr>
              <a:t>incorporate  </a:t>
            </a:r>
            <a:r>
              <a:rPr dirty="0" sz="3200" spc="-10">
                <a:latin typeface="Carlito"/>
                <a:cs typeface="Carlito"/>
              </a:rPr>
              <a:t>phylogenetic </a:t>
            </a:r>
            <a:r>
              <a:rPr dirty="0" sz="3200" spc="-15">
                <a:latin typeface="Carlito"/>
                <a:cs typeface="Carlito"/>
              </a:rPr>
              <a:t>information  </a:t>
            </a:r>
            <a:r>
              <a:rPr dirty="0" sz="3200" spc="-5">
                <a:latin typeface="Carlito"/>
                <a:cs typeface="Carlito"/>
              </a:rPr>
              <a:t>or</a:t>
            </a:r>
            <a:r>
              <a:rPr dirty="0" sz="3200" spc="-15">
                <a:latin typeface="Carlito"/>
                <a:cs typeface="Carlito"/>
              </a:rPr>
              <a:t> </a:t>
            </a:r>
            <a:r>
              <a:rPr dirty="0" sz="3200" spc="-5">
                <a:latin typeface="Carlito"/>
                <a:cs typeface="Carlito"/>
              </a:rPr>
              <a:t>not</a:t>
            </a:r>
            <a:endParaRPr sz="3200">
              <a:latin typeface="Carlito"/>
              <a:cs typeface="Carlito"/>
            </a:endParaRPr>
          </a:p>
          <a:p>
            <a:pPr lvl="1" marL="987425" marR="4643120" indent="-325120">
              <a:lnSpc>
                <a:spcPct val="79400"/>
              </a:lnSpc>
              <a:spcBef>
                <a:spcPts val="780"/>
              </a:spcBef>
              <a:buFont typeface="Arial"/>
              <a:buChar char="•"/>
              <a:tabLst>
                <a:tab pos="987425" algn="l"/>
                <a:tab pos="988060" algn="l"/>
              </a:tabLst>
            </a:pPr>
            <a:r>
              <a:rPr dirty="0" sz="3200" spc="-10">
                <a:latin typeface="Carlito"/>
                <a:cs typeface="Carlito"/>
              </a:rPr>
              <a:t>Most frequently  </a:t>
            </a:r>
            <a:r>
              <a:rPr dirty="0" sz="3200" spc="-15">
                <a:latin typeface="Carlito"/>
                <a:cs typeface="Carlito"/>
              </a:rPr>
              <a:t>displayed </a:t>
            </a:r>
            <a:r>
              <a:rPr dirty="0" sz="3200">
                <a:latin typeface="Carlito"/>
                <a:cs typeface="Carlito"/>
              </a:rPr>
              <a:t>in an </a:t>
            </a:r>
            <a:r>
              <a:rPr dirty="0" sz="3200" spc="-10">
                <a:latin typeface="Carlito"/>
                <a:cs typeface="Carlito"/>
              </a:rPr>
              <a:t>ordination  </a:t>
            </a:r>
            <a:r>
              <a:rPr dirty="0" sz="3200">
                <a:latin typeface="Carlito"/>
                <a:cs typeface="Carlito"/>
              </a:rPr>
              <a:t>plot</a:t>
            </a:r>
            <a:endParaRPr sz="3200">
              <a:latin typeface="Carlito"/>
              <a:cs typeface="Carlito"/>
            </a:endParaRPr>
          </a:p>
          <a:p>
            <a:pPr marL="3212465" marR="5080" indent="3175">
              <a:lnSpc>
                <a:spcPct val="102299"/>
              </a:lnSpc>
              <a:spcBef>
                <a:spcPts val="1585"/>
              </a:spcBef>
            </a:pPr>
            <a:r>
              <a:rPr dirty="0" sz="2600" spc="-5">
                <a:latin typeface="Carlito"/>
                <a:cs typeface="Carlito"/>
              </a:rPr>
              <a:t>To learn about distance measures and ordination:  https://sites.google.com/site/mb3gustame/home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873740"/>
            <a:ext cx="10088245" cy="9671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325"/>
              <a:t>Differential </a:t>
            </a:r>
            <a:r>
              <a:rPr dirty="0" spc="-195"/>
              <a:t>Abundance</a:t>
            </a:r>
            <a:r>
              <a:rPr dirty="0" spc="-615"/>
              <a:t> </a:t>
            </a:r>
            <a:r>
              <a:rPr dirty="0" spc="-225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0888" y="2527299"/>
            <a:ext cx="4867910" cy="517652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337185" marR="5080" indent="-325120">
              <a:lnSpc>
                <a:spcPct val="90700"/>
              </a:lnSpc>
              <a:spcBef>
                <a:spcPts val="54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25">
                <a:latin typeface="Carlito"/>
                <a:cs typeface="Carlito"/>
              </a:rPr>
              <a:t>What </a:t>
            </a:r>
            <a:r>
              <a:rPr dirty="0" sz="4000" spc="-10">
                <a:latin typeface="Carlito"/>
                <a:cs typeface="Carlito"/>
              </a:rPr>
              <a:t>specific </a:t>
            </a:r>
            <a:r>
              <a:rPr dirty="0" sz="4000" spc="-45">
                <a:latin typeface="Carlito"/>
                <a:cs typeface="Carlito"/>
              </a:rPr>
              <a:t>taxa </a:t>
            </a:r>
            <a:r>
              <a:rPr dirty="0" sz="4000" spc="-25">
                <a:latin typeface="Carlito"/>
                <a:cs typeface="Carlito"/>
              </a:rPr>
              <a:t>are  </a:t>
            </a:r>
            <a:r>
              <a:rPr dirty="0" sz="4000" spc="-35">
                <a:latin typeface="Carlito"/>
                <a:cs typeface="Carlito"/>
              </a:rPr>
              <a:t>different </a:t>
            </a:r>
            <a:r>
              <a:rPr dirty="0" sz="4000" spc="-15">
                <a:latin typeface="Carlito"/>
                <a:cs typeface="Carlito"/>
              </a:rPr>
              <a:t>between  </a:t>
            </a:r>
            <a:r>
              <a:rPr dirty="0" sz="4000" spc="-20">
                <a:latin typeface="Carlito"/>
                <a:cs typeface="Carlito"/>
              </a:rPr>
              <a:t>study </a:t>
            </a:r>
            <a:r>
              <a:rPr dirty="0" sz="4000" spc="-25">
                <a:latin typeface="Carlito"/>
                <a:cs typeface="Carlito"/>
              </a:rPr>
              <a:t>groups?</a:t>
            </a:r>
            <a:endParaRPr sz="4000">
              <a:latin typeface="Carlito"/>
              <a:cs typeface="Carlito"/>
            </a:endParaRPr>
          </a:p>
          <a:p>
            <a:pPr lvl="1" marL="987425" indent="-32575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988060" algn="l"/>
              </a:tabLst>
            </a:pPr>
            <a:r>
              <a:rPr dirty="0" sz="3400">
                <a:latin typeface="Carlito"/>
                <a:cs typeface="Carlito"/>
              </a:rPr>
              <a:t>Lots of </a:t>
            </a:r>
            <a:r>
              <a:rPr dirty="0" sz="3400" spc="-5">
                <a:latin typeface="Carlito"/>
                <a:cs typeface="Carlito"/>
              </a:rPr>
              <a:t>methods</a:t>
            </a:r>
            <a:endParaRPr sz="3400">
              <a:latin typeface="Carlito"/>
              <a:cs typeface="Carlito"/>
            </a:endParaRPr>
          </a:p>
          <a:p>
            <a:pPr lvl="2" marL="1637664" indent="-32575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637664" algn="l"/>
                <a:tab pos="1638300" algn="l"/>
              </a:tabLst>
            </a:pPr>
            <a:r>
              <a:rPr dirty="0" sz="2800" spc="15">
                <a:latin typeface="Carlito"/>
                <a:cs typeface="Carlito"/>
              </a:rPr>
              <a:t>DeSeq2</a:t>
            </a:r>
            <a:endParaRPr sz="2800">
              <a:latin typeface="Carlito"/>
              <a:cs typeface="Carlito"/>
            </a:endParaRPr>
          </a:p>
          <a:p>
            <a:pPr lvl="2" marL="1637664" indent="-32575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637664" algn="l"/>
                <a:tab pos="1638300" algn="l"/>
              </a:tabLst>
            </a:pPr>
            <a:r>
              <a:rPr dirty="0" sz="2800" spc="15">
                <a:latin typeface="Carlito"/>
                <a:cs typeface="Carlito"/>
              </a:rPr>
              <a:t>Random</a:t>
            </a:r>
            <a:r>
              <a:rPr dirty="0" sz="2800" spc="30">
                <a:latin typeface="Carlito"/>
                <a:cs typeface="Carlito"/>
              </a:rPr>
              <a:t> </a:t>
            </a:r>
            <a:r>
              <a:rPr dirty="0" sz="2800" spc="-5">
                <a:latin typeface="Carlito"/>
                <a:cs typeface="Carlito"/>
              </a:rPr>
              <a:t>Forest</a:t>
            </a:r>
            <a:endParaRPr sz="2800">
              <a:latin typeface="Carlito"/>
              <a:cs typeface="Carlito"/>
            </a:endParaRPr>
          </a:p>
          <a:p>
            <a:pPr lvl="2" marL="1637664" indent="-32575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637664" algn="l"/>
                <a:tab pos="1638300" algn="l"/>
              </a:tabLst>
            </a:pPr>
            <a:r>
              <a:rPr dirty="0" sz="2800" spc="5">
                <a:latin typeface="Carlito"/>
                <a:cs typeface="Carlito"/>
              </a:rPr>
              <a:t>LeFse</a:t>
            </a:r>
            <a:endParaRPr sz="2800">
              <a:latin typeface="Carlito"/>
              <a:cs typeface="Carlito"/>
            </a:endParaRPr>
          </a:p>
          <a:p>
            <a:pPr lvl="2" marL="1637664" indent="-32575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637664" algn="l"/>
                <a:tab pos="1638300" algn="l"/>
              </a:tabLst>
            </a:pPr>
            <a:r>
              <a:rPr dirty="0" sz="2800" spc="15">
                <a:latin typeface="Carlito"/>
                <a:cs typeface="Carlito"/>
              </a:rPr>
              <a:t>ANCOM</a:t>
            </a:r>
            <a:endParaRPr sz="2800">
              <a:latin typeface="Carlito"/>
              <a:cs typeface="Carlito"/>
            </a:endParaRPr>
          </a:p>
          <a:p>
            <a:pPr lvl="2" marL="1637664" indent="-32575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637664" algn="l"/>
                <a:tab pos="1638300" algn="l"/>
              </a:tabLst>
            </a:pPr>
            <a:r>
              <a:rPr dirty="0" sz="2800" spc="15">
                <a:latin typeface="Carlito"/>
                <a:cs typeface="Carlito"/>
              </a:rPr>
              <a:t>Gneiss</a:t>
            </a:r>
            <a:endParaRPr sz="2800">
              <a:latin typeface="Carlito"/>
              <a:cs typeface="Carlito"/>
            </a:endParaRPr>
          </a:p>
          <a:p>
            <a:pPr lvl="2" marL="1637664" indent="-32575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637664" algn="l"/>
                <a:tab pos="1638300" algn="l"/>
              </a:tabLst>
            </a:pPr>
            <a:r>
              <a:rPr dirty="0" sz="2800">
                <a:latin typeface="Carlito"/>
                <a:cs typeface="Carlito"/>
              </a:rPr>
              <a:t>…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86642" y="2867380"/>
            <a:ext cx="8735246" cy="507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866647"/>
            <a:ext cx="4191000" cy="9855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300" spc="-365"/>
              <a:t>Rest </a:t>
            </a:r>
            <a:r>
              <a:rPr dirty="0" sz="6300" spc="-285"/>
              <a:t>of</a:t>
            </a:r>
            <a:r>
              <a:rPr dirty="0" sz="6300" spc="-695"/>
              <a:t> </a:t>
            </a:r>
            <a:r>
              <a:rPr dirty="0" sz="6300" spc="-340"/>
              <a:t>today</a:t>
            </a:r>
            <a:endParaRPr sz="6300"/>
          </a:p>
        </p:txBody>
      </p:sp>
      <p:sp>
        <p:nvSpPr>
          <p:cNvPr id="3" name="object 3"/>
          <p:cNvSpPr txBox="1"/>
          <p:nvPr/>
        </p:nvSpPr>
        <p:spPr>
          <a:xfrm>
            <a:off x="1270888" y="2527299"/>
            <a:ext cx="5084445" cy="355854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337185" marR="5080" indent="-325120">
              <a:lnSpc>
                <a:spcPct val="90700"/>
              </a:lnSpc>
              <a:spcBef>
                <a:spcPts val="545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15">
                <a:latin typeface="Carlito"/>
                <a:cs typeface="Carlito"/>
              </a:rPr>
              <a:t>Morning: </a:t>
            </a:r>
            <a:r>
              <a:rPr dirty="0" sz="4000" spc="-25">
                <a:latin typeface="Carlito"/>
                <a:cs typeface="Carlito"/>
              </a:rPr>
              <a:t>Resolve  </a:t>
            </a:r>
            <a:r>
              <a:rPr dirty="0" sz="4000" spc="-15">
                <a:latin typeface="Carlito"/>
                <a:cs typeface="Carlito"/>
              </a:rPr>
              <a:t>sequence </a:t>
            </a:r>
            <a:r>
              <a:rPr dirty="0" sz="4000" spc="-25">
                <a:latin typeface="Carlito"/>
                <a:cs typeface="Carlito"/>
              </a:rPr>
              <a:t>variants </a:t>
            </a:r>
            <a:r>
              <a:rPr dirty="0" sz="4000" spc="-10">
                <a:latin typeface="Carlito"/>
                <a:cs typeface="Carlito"/>
              </a:rPr>
              <a:t>with  dada2</a:t>
            </a:r>
            <a:endParaRPr sz="4000">
              <a:latin typeface="Carlito"/>
              <a:cs typeface="Carlito"/>
            </a:endParaRPr>
          </a:p>
          <a:p>
            <a:pPr marL="337185" marR="74930" indent="-325120">
              <a:lnSpc>
                <a:spcPct val="89800"/>
              </a:lnSpc>
              <a:spcBef>
                <a:spcPts val="1380"/>
              </a:spcBef>
              <a:buFont typeface="Arial"/>
              <a:buChar char="•"/>
              <a:tabLst>
                <a:tab pos="337820" algn="l"/>
              </a:tabLst>
            </a:pPr>
            <a:r>
              <a:rPr dirty="0" sz="4000" spc="-15">
                <a:latin typeface="Carlito"/>
                <a:cs typeface="Carlito"/>
              </a:rPr>
              <a:t>Afternoon: </a:t>
            </a:r>
            <a:r>
              <a:rPr dirty="0" sz="4000" spc="-30">
                <a:latin typeface="Carlito"/>
                <a:cs typeface="Carlito"/>
              </a:rPr>
              <a:t>Analyze  </a:t>
            </a:r>
            <a:r>
              <a:rPr dirty="0" sz="4000" spc="-15">
                <a:latin typeface="Carlito"/>
                <a:cs typeface="Carlito"/>
              </a:rPr>
              <a:t>antibiotic </a:t>
            </a:r>
            <a:r>
              <a:rPr dirty="0" sz="4000" spc="-25">
                <a:latin typeface="Carlito"/>
                <a:cs typeface="Carlito"/>
              </a:rPr>
              <a:t>treated </a:t>
            </a:r>
            <a:r>
              <a:rPr dirty="0" sz="4000" spc="-15">
                <a:latin typeface="Carlito"/>
                <a:cs typeface="Carlito"/>
              </a:rPr>
              <a:t>mice  case </a:t>
            </a:r>
            <a:r>
              <a:rPr dirty="0" sz="4000" spc="-20">
                <a:latin typeface="Carlito"/>
                <a:cs typeface="Carlito"/>
              </a:rPr>
              <a:t>study</a:t>
            </a:r>
            <a:endParaRPr sz="4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1015" y="1114326"/>
            <a:ext cx="2700195" cy="2243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67624" y="3207511"/>
            <a:ext cx="3052445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 indent="58419">
              <a:lnSpc>
                <a:spcPts val="3190"/>
              </a:lnSpc>
              <a:spcBef>
                <a:spcPts val="245"/>
              </a:spcBef>
            </a:pPr>
            <a:r>
              <a:rPr dirty="0" sz="2700" spc="-15" b="1">
                <a:latin typeface="Arial"/>
                <a:cs typeface="Arial"/>
              </a:rPr>
              <a:t>Step </a:t>
            </a:r>
            <a:r>
              <a:rPr dirty="0" sz="2700" spc="-10" b="1">
                <a:latin typeface="Arial"/>
                <a:cs typeface="Arial"/>
              </a:rPr>
              <a:t>1: </a:t>
            </a:r>
            <a:r>
              <a:rPr dirty="0" sz="2700" spc="-15">
                <a:latin typeface="Carlito"/>
                <a:cs typeface="Carlito"/>
              </a:rPr>
              <a:t>Initial </a:t>
            </a:r>
            <a:r>
              <a:rPr dirty="0" sz="2700" spc="-20">
                <a:latin typeface="Carlito"/>
                <a:cs typeface="Carlito"/>
              </a:rPr>
              <a:t>guess.  </a:t>
            </a:r>
            <a:r>
              <a:rPr dirty="0" sz="2700" spc="-10">
                <a:latin typeface="Carlito"/>
                <a:cs typeface="Carlito"/>
              </a:rPr>
              <a:t>All </a:t>
            </a:r>
            <a:r>
              <a:rPr dirty="0" sz="2700" spc="-20">
                <a:latin typeface="Carlito"/>
                <a:cs typeface="Carlito"/>
              </a:rPr>
              <a:t>sequences </a:t>
            </a:r>
            <a:r>
              <a:rPr dirty="0" sz="2700">
                <a:latin typeface="Carlito"/>
                <a:cs typeface="Carlito"/>
              </a:rPr>
              <a:t>+</a:t>
            </a:r>
            <a:r>
              <a:rPr dirty="0" sz="2700" spc="-110">
                <a:latin typeface="Carlito"/>
                <a:cs typeface="Carlito"/>
              </a:rPr>
              <a:t> </a:t>
            </a:r>
            <a:r>
              <a:rPr dirty="0" sz="2700" spc="-20">
                <a:latin typeface="Carlito"/>
                <a:cs typeface="Carlito"/>
              </a:rPr>
              <a:t>errors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59237" y="1101204"/>
            <a:ext cx="2554594" cy="1880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56071" y="3033776"/>
            <a:ext cx="3811270" cy="436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2700" spc="-15" b="1">
                <a:latin typeface="Arial"/>
                <a:cs typeface="Arial"/>
              </a:rPr>
              <a:t>Step </a:t>
            </a:r>
            <a:r>
              <a:rPr dirty="0" u="none" sz="2700" spc="-10" b="1">
                <a:latin typeface="Arial"/>
                <a:cs typeface="Arial"/>
              </a:rPr>
              <a:t>2: </a:t>
            </a:r>
            <a:r>
              <a:rPr dirty="0" u="none" sz="2700" spc="-15">
                <a:latin typeface="Carlito"/>
                <a:cs typeface="Carlito"/>
              </a:rPr>
              <a:t>Initial </a:t>
            </a:r>
            <a:r>
              <a:rPr dirty="0" u="none" sz="2700" spc="-15" i="1">
                <a:latin typeface="Arial"/>
                <a:cs typeface="Arial"/>
              </a:rPr>
              <a:t>error</a:t>
            </a:r>
            <a:r>
              <a:rPr dirty="0" u="none" sz="2700" spc="-265" i="1">
                <a:latin typeface="Arial"/>
                <a:cs typeface="Arial"/>
              </a:rPr>
              <a:t> </a:t>
            </a:r>
            <a:r>
              <a:rPr dirty="0" u="none" sz="2700" spc="-20" i="1">
                <a:latin typeface="Arial"/>
                <a:cs typeface="Arial"/>
              </a:rPr>
              <a:t>model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45951" y="3660547"/>
            <a:ext cx="3903999" cy="1296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121852" y="3999338"/>
            <a:ext cx="2851111" cy="1425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005311" y="3189223"/>
            <a:ext cx="5043805" cy="8458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229"/>
              </a:lnSpc>
              <a:spcBef>
                <a:spcPts val="100"/>
              </a:spcBef>
            </a:pPr>
            <a:r>
              <a:rPr dirty="0" sz="2700" spc="-15" b="1">
                <a:latin typeface="Arial"/>
                <a:cs typeface="Arial"/>
              </a:rPr>
              <a:t>Step </a:t>
            </a:r>
            <a:r>
              <a:rPr dirty="0" sz="2700" spc="-10" b="1">
                <a:latin typeface="Arial"/>
                <a:cs typeface="Arial"/>
              </a:rPr>
              <a:t>3: </a:t>
            </a:r>
            <a:r>
              <a:rPr dirty="0" sz="2700" spc="-15">
                <a:latin typeface="Carlito"/>
                <a:cs typeface="Carlito"/>
              </a:rPr>
              <a:t>Unlikely error </a:t>
            </a:r>
            <a:r>
              <a:rPr dirty="0" sz="2700" spc="-20">
                <a:latin typeface="Carlito"/>
                <a:cs typeface="Carlito"/>
              </a:rPr>
              <a:t>under</a:t>
            </a:r>
            <a:r>
              <a:rPr dirty="0" sz="2700" spc="-260">
                <a:latin typeface="Carlito"/>
                <a:cs typeface="Carlito"/>
              </a:rPr>
              <a:t> </a:t>
            </a:r>
            <a:r>
              <a:rPr dirty="0" sz="2700" spc="-20">
                <a:latin typeface="Carlito"/>
                <a:cs typeface="Carlito"/>
              </a:rPr>
              <a:t>model.</a:t>
            </a:r>
            <a:endParaRPr sz="2700">
              <a:latin typeface="Carlito"/>
              <a:cs typeface="Carlito"/>
            </a:endParaRPr>
          </a:p>
          <a:p>
            <a:pPr algn="ctr">
              <a:lnSpc>
                <a:spcPts val="3229"/>
              </a:lnSpc>
            </a:pPr>
            <a:r>
              <a:rPr dirty="0" sz="2700" spc="-20">
                <a:latin typeface="Carlito"/>
                <a:cs typeface="Carlito"/>
              </a:rPr>
              <a:t>Recruit errors. Update </a:t>
            </a:r>
            <a:r>
              <a:rPr dirty="0" sz="2700" spc="-15">
                <a:latin typeface="Carlito"/>
                <a:cs typeface="Carlito"/>
              </a:rPr>
              <a:t>the</a:t>
            </a:r>
            <a:r>
              <a:rPr dirty="0" sz="2700" spc="-60">
                <a:latin typeface="Carlito"/>
                <a:cs typeface="Carlito"/>
              </a:rPr>
              <a:t> </a:t>
            </a:r>
            <a:r>
              <a:rPr dirty="0" sz="2700" spc="-20">
                <a:latin typeface="Carlito"/>
                <a:cs typeface="Carlito"/>
              </a:rPr>
              <a:t>model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59159" y="1011466"/>
            <a:ext cx="4734128" cy="2293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43151" y="7889240"/>
            <a:ext cx="4422140" cy="842644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350520" marR="5080" indent="-338455">
              <a:lnSpc>
                <a:spcPts val="3190"/>
              </a:lnSpc>
              <a:spcBef>
                <a:spcPts val="245"/>
              </a:spcBef>
            </a:pPr>
            <a:r>
              <a:rPr dirty="0" sz="2700" spc="-15" b="1">
                <a:latin typeface="Arial"/>
                <a:cs typeface="Arial"/>
              </a:rPr>
              <a:t>Step </a:t>
            </a:r>
            <a:r>
              <a:rPr dirty="0" sz="2700" spc="-10" b="1">
                <a:latin typeface="Arial"/>
                <a:cs typeface="Arial"/>
              </a:rPr>
              <a:t>3: </a:t>
            </a:r>
            <a:r>
              <a:rPr dirty="0" sz="2700" spc="-15">
                <a:latin typeface="Carlito"/>
                <a:cs typeface="Carlito"/>
              </a:rPr>
              <a:t>Reject </a:t>
            </a:r>
            <a:r>
              <a:rPr dirty="0" sz="2700" spc="-20">
                <a:latin typeface="Carlito"/>
                <a:cs typeface="Carlito"/>
              </a:rPr>
              <a:t>more</a:t>
            </a:r>
            <a:r>
              <a:rPr dirty="0" sz="2700" spc="-290">
                <a:latin typeface="Carlito"/>
                <a:cs typeface="Carlito"/>
              </a:rPr>
              <a:t> </a:t>
            </a:r>
            <a:r>
              <a:rPr dirty="0" sz="2700" spc="-20">
                <a:latin typeface="Carlito"/>
                <a:cs typeface="Carlito"/>
              </a:rPr>
              <a:t>sequences  under </a:t>
            </a:r>
            <a:r>
              <a:rPr dirty="0" sz="2700" spc="-15">
                <a:latin typeface="Carlito"/>
                <a:cs typeface="Carlito"/>
              </a:rPr>
              <a:t>new </a:t>
            </a:r>
            <a:r>
              <a:rPr dirty="0" sz="2700" spc="-20">
                <a:latin typeface="Carlito"/>
                <a:cs typeface="Carlito"/>
              </a:rPr>
              <a:t>model </a:t>
            </a:r>
            <a:r>
              <a:rPr dirty="0" sz="2700">
                <a:latin typeface="Carlito"/>
                <a:cs typeface="Carlito"/>
              </a:rPr>
              <a:t>&amp;</a:t>
            </a:r>
            <a:r>
              <a:rPr dirty="0" sz="2700" spc="-100">
                <a:latin typeface="Carlito"/>
                <a:cs typeface="Carlito"/>
              </a:rPr>
              <a:t> </a:t>
            </a:r>
            <a:r>
              <a:rPr dirty="0" sz="2700" spc="-20">
                <a:latin typeface="Carlito"/>
                <a:cs typeface="Carlito"/>
              </a:rPr>
              <a:t>update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44852" y="5164825"/>
            <a:ext cx="5389551" cy="2646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72535" y="5426194"/>
            <a:ext cx="2911634" cy="2172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779094" y="8157273"/>
            <a:ext cx="9900920" cy="93599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2700" spc="-20" b="1">
                <a:latin typeface="Arial"/>
                <a:cs typeface="Arial"/>
              </a:rPr>
              <a:t>Convergence</a:t>
            </a:r>
            <a:r>
              <a:rPr dirty="0" sz="2700" spc="-20">
                <a:latin typeface="Carlito"/>
                <a:cs typeface="Carlito"/>
              </a:rPr>
              <a:t>: </a:t>
            </a:r>
            <a:r>
              <a:rPr dirty="0" sz="2700" spc="-15">
                <a:latin typeface="Carlito"/>
                <a:cs typeface="Carlito"/>
              </a:rPr>
              <a:t>All </a:t>
            </a:r>
            <a:r>
              <a:rPr dirty="0" sz="2700" spc="-20">
                <a:latin typeface="Carlito"/>
                <a:cs typeface="Carlito"/>
              </a:rPr>
              <a:t>errors </a:t>
            </a:r>
            <a:r>
              <a:rPr dirty="0" sz="2700" spc="-15">
                <a:latin typeface="Carlito"/>
                <a:cs typeface="Carlito"/>
              </a:rPr>
              <a:t>are</a:t>
            </a:r>
            <a:r>
              <a:rPr dirty="0" sz="2700" spc="-60">
                <a:latin typeface="Carlito"/>
                <a:cs typeface="Carlito"/>
              </a:rPr>
              <a:t> </a:t>
            </a:r>
            <a:r>
              <a:rPr dirty="0" sz="2700" spc="-15">
                <a:latin typeface="Carlito"/>
                <a:cs typeface="Carlito"/>
              </a:rPr>
              <a:t>plausible</a:t>
            </a:r>
            <a:endParaRPr sz="2700">
              <a:latin typeface="Carlito"/>
              <a:cs typeface="Carlito"/>
            </a:endParaRPr>
          </a:p>
          <a:p>
            <a:pPr marL="4318000">
              <a:lnSpc>
                <a:spcPct val="100000"/>
              </a:lnSpc>
              <a:spcBef>
                <a:spcPts val="495"/>
              </a:spcBef>
            </a:pPr>
            <a:r>
              <a:rPr dirty="0" sz="2400" spc="-5" b="1">
                <a:latin typeface="Carlito"/>
                <a:cs typeface="Carlito"/>
              </a:rPr>
              <a:t>Dada2: </a:t>
            </a:r>
            <a:r>
              <a:rPr dirty="0" sz="2400" spc="-5">
                <a:latin typeface="Carlito"/>
                <a:cs typeface="Carlito"/>
              </a:rPr>
              <a:t>Callahan, BJ </a:t>
            </a:r>
            <a:r>
              <a:rPr dirty="0" sz="2400">
                <a:latin typeface="Carlito"/>
                <a:cs typeface="Carlito"/>
              </a:rPr>
              <a:t>et </a:t>
            </a:r>
            <a:r>
              <a:rPr dirty="0" sz="2400" spc="-5">
                <a:latin typeface="Carlito"/>
                <a:cs typeface="Carlito"/>
              </a:rPr>
              <a:t>al. </a:t>
            </a:r>
            <a:r>
              <a:rPr dirty="0" sz="2400">
                <a:latin typeface="Carlito"/>
                <a:cs typeface="Carlito"/>
              </a:rPr>
              <a:t>Nat </a:t>
            </a:r>
            <a:r>
              <a:rPr dirty="0" sz="2400" spc="-5">
                <a:latin typeface="Carlito"/>
                <a:cs typeface="Carlito"/>
              </a:rPr>
              <a:t>Methods.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2016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866647"/>
            <a:ext cx="5223510" cy="9855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6300" spc="-235"/>
              <a:t>Dada2</a:t>
            </a:r>
            <a:r>
              <a:rPr dirty="0" u="none" sz="6300" spc="-575"/>
              <a:t> </a:t>
            </a:r>
            <a:r>
              <a:rPr dirty="0" u="none" sz="6300" spc="-325"/>
              <a:t>workflow</a:t>
            </a:r>
            <a:endParaRPr sz="6300"/>
          </a:p>
        </p:txBody>
      </p:sp>
      <p:sp>
        <p:nvSpPr>
          <p:cNvPr id="3" name="object 3"/>
          <p:cNvSpPr txBox="1"/>
          <p:nvPr/>
        </p:nvSpPr>
        <p:spPr>
          <a:xfrm>
            <a:off x="8595359" y="1463039"/>
            <a:ext cx="3438525" cy="941705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wrap="square" lIns="0" tIns="170815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1345"/>
              </a:spcBef>
            </a:pP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Select Raw</a:t>
            </a:r>
            <a:r>
              <a:rPr dirty="0" sz="3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95359" y="2859709"/>
            <a:ext cx="3438525" cy="941705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wrap="square" lIns="0" tIns="169545" rIns="0" bIns="0" rtlCol="0" vert="horz">
            <a:spAutoFit/>
          </a:bodyPr>
          <a:lstStyle/>
          <a:p>
            <a:pPr marL="955040">
              <a:lnSpc>
                <a:spcPct val="100000"/>
              </a:lnSpc>
              <a:spcBef>
                <a:spcPts val="1335"/>
              </a:spcBef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QC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95359" y="4159732"/>
            <a:ext cx="3438525" cy="941705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wrap="square" lIns="0" tIns="171450" rIns="0" bIns="0" rtlCol="0" vert="horz">
            <a:spAutoFit/>
          </a:bodyPr>
          <a:lstStyle/>
          <a:p>
            <a:pPr marL="588645">
              <a:lnSpc>
                <a:spcPct val="100000"/>
              </a:lnSpc>
              <a:spcBef>
                <a:spcPts val="1350"/>
              </a:spcBef>
            </a:pP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Learn</a:t>
            </a:r>
            <a:r>
              <a:rPr dirty="0" sz="3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Errors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5359" y="5640603"/>
            <a:ext cx="3438525" cy="941705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wrap="square" lIns="0" tIns="171450" rIns="0" bIns="0" rtlCol="0" vert="horz">
            <a:spAutoFit/>
          </a:bodyPr>
          <a:lstStyle/>
          <a:p>
            <a:pPr marL="650875">
              <a:lnSpc>
                <a:spcPct val="100000"/>
              </a:lnSpc>
              <a:spcBef>
                <a:spcPts val="1350"/>
              </a:spcBef>
            </a:pP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Dereplicate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5359" y="7141349"/>
            <a:ext cx="3438525" cy="941705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wrap="square" lIns="0" tIns="170815" rIns="0" bIns="0" rtlCol="0" vert="horz">
            <a:spAutoFit/>
          </a:bodyPr>
          <a:lstStyle/>
          <a:p>
            <a:pPr marL="859790">
              <a:lnSpc>
                <a:spcPct val="100000"/>
              </a:lnSpc>
              <a:spcBef>
                <a:spcPts val="1345"/>
              </a:spcBef>
            </a:pP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Infer</a:t>
            </a:r>
            <a:r>
              <a:rPr dirty="0" sz="36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ASV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888" y="959496"/>
            <a:ext cx="14632305" cy="8324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300" spc="-215"/>
              <a:t>Case </a:t>
            </a:r>
            <a:r>
              <a:rPr dirty="0" sz="5300" spc="-254"/>
              <a:t>Study: </a:t>
            </a:r>
            <a:r>
              <a:rPr dirty="0" sz="5300" spc="-380"/>
              <a:t>Effect </a:t>
            </a:r>
            <a:r>
              <a:rPr dirty="0" sz="5300" spc="-200"/>
              <a:t>of </a:t>
            </a:r>
            <a:r>
              <a:rPr dirty="0" sz="5300" spc="-235"/>
              <a:t>Antibiotics </a:t>
            </a:r>
            <a:r>
              <a:rPr dirty="0" sz="5300" spc="-70"/>
              <a:t>on</a:t>
            </a:r>
            <a:r>
              <a:rPr dirty="0" sz="5300" spc="-1200"/>
              <a:t> </a:t>
            </a:r>
            <a:r>
              <a:rPr dirty="0" sz="5300" spc="-285"/>
              <a:t>Viral </a:t>
            </a:r>
            <a:r>
              <a:rPr dirty="0" sz="5300" spc="-204"/>
              <a:t>Pathogenesis</a:t>
            </a:r>
            <a:endParaRPr sz="5300"/>
          </a:p>
        </p:txBody>
      </p:sp>
      <p:grpSp>
        <p:nvGrpSpPr>
          <p:cNvPr id="3" name="object 3"/>
          <p:cNvGrpSpPr/>
          <p:nvPr/>
        </p:nvGrpSpPr>
        <p:grpSpPr>
          <a:xfrm>
            <a:off x="1521523" y="3974744"/>
            <a:ext cx="1944370" cy="1232535"/>
            <a:chOff x="1521523" y="3974744"/>
            <a:chExt cx="1944370" cy="1232535"/>
          </a:xfrm>
        </p:grpSpPr>
        <p:sp>
          <p:nvSpPr>
            <p:cNvPr id="4" name="object 4"/>
            <p:cNvSpPr/>
            <p:nvPr/>
          </p:nvSpPr>
          <p:spPr>
            <a:xfrm>
              <a:off x="1534223" y="3987444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5">
                  <a:moveTo>
                    <a:pt x="1918423" y="0"/>
                  </a:moveTo>
                  <a:lnTo>
                    <a:pt x="0" y="0"/>
                  </a:lnTo>
                  <a:lnTo>
                    <a:pt x="0" y="1206893"/>
                  </a:lnTo>
                  <a:lnTo>
                    <a:pt x="1918423" y="1206893"/>
                  </a:lnTo>
                  <a:lnTo>
                    <a:pt x="191842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4223" y="3987444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5">
                  <a:moveTo>
                    <a:pt x="0" y="0"/>
                  </a:moveTo>
                  <a:lnTo>
                    <a:pt x="1918431" y="0"/>
                  </a:lnTo>
                  <a:lnTo>
                    <a:pt x="1918431" y="1206880"/>
                  </a:lnTo>
                  <a:lnTo>
                    <a:pt x="0" y="12068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16544" y="4100173"/>
              <a:ext cx="418452" cy="4390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84209" y="4100173"/>
              <a:ext cx="418452" cy="4390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52243" y="4643970"/>
              <a:ext cx="418454" cy="43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39186" y="4191919"/>
              <a:ext cx="418452" cy="4390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43176" y="4643970"/>
              <a:ext cx="418452" cy="43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694129" y="5278628"/>
            <a:ext cx="1597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sng" sz="2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ibio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66049" y="6328384"/>
            <a:ext cx="1944370" cy="1232535"/>
            <a:chOff x="1566049" y="6328384"/>
            <a:chExt cx="1944370" cy="1232535"/>
          </a:xfrm>
        </p:grpSpPr>
        <p:sp>
          <p:nvSpPr>
            <p:cNvPr id="13" name="object 13"/>
            <p:cNvSpPr/>
            <p:nvPr/>
          </p:nvSpPr>
          <p:spPr>
            <a:xfrm>
              <a:off x="1578749" y="6341084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4">
                  <a:moveTo>
                    <a:pt x="1918423" y="0"/>
                  </a:moveTo>
                  <a:lnTo>
                    <a:pt x="0" y="0"/>
                  </a:lnTo>
                  <a:lnTo>
                    <a:pt x="0" y="1206881"/>
                  </a:lnTo>
                  <a:lnTo>
                    <a:pt x="1918423" y="1206881"/>
                  </a:lnTo>
                  <a:lnTo>
                    <a:pt x="191842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78749" y="6341084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4">
                  <a:moveTo>
                    <a:pt x="0" y="0"/>
                  </a:moveTo>
                  <a:lnTo>
                    <a:pt x="1918431" y="0"/>
                  </a:lnTo>
                  <a:lnTo>
                    <a:pt x="1918431" y="1206880"/>
                  </a:lnTo>
                  <a:lnTo>
                    <a:pt x="0" y="12068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61058" y="6453800"/>
              <a:ext cx="418453" cy="4390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28735" y="6453800"/>
              <a:ext cx="418452" cy="4390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496769" y="6997602"/>
              <a:ext cx="418452" cy="4390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3712" y="6545547"/>
              <a:ext cx="418452" cy="4390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887702" y="6997602"/>
              <a:ext cx="418452" cy="4390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991855" y="7720076"/>
            <a:ext cx="1092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</a:t>
            </a:r>
            <a:r>
              <a:rPr dirty="0" u="sng" sz="2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dirty="0" u="sng" sz="2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55224" y="2620771"/>
            <a:ext cx="787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</a:t>
            </a:r>
            <a:r>
              <a:rPr dirty="0" u="sng" sz="2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10824" y="3393706"/>
            <a:ext cx="76200" cy="542290"/>
          </a:xfrm>
          <a:custGeom>
            <a:avLst/>
            <a:gdLst/>
            <a:ahLst/>
            <a:cxnLst/>
            <a:rect l="l" t="t" r="r" b="b"/>
            <a:pathLst>
              <a:path w="76200" h="542289">
                <a:moveTo>
                  <a:pt x="25400" y="465683"/>
                </a:moveTo>
                <a:lnTo>
                  <a:pt x="0" y="465683"/>
                </a:lnTo>
                <a:lnTo>
                  <a:pt x="38100" y="541883"/>
                </a:lnTo>
                <a:lnTo>
                  <a:pt x="69850" y="478383"/>
                </a:lnTo>
                <a:lnTo>
                  <a:pt x="25400" y="478383"/>
                </a:lnTo>
                <a:lnTo>
                  <a:pt x="25400" y="465683"/>
                </a:lnTo>
                <a:close/>
              </a:path>
              <a:path w="76200" h="542289">
                <a:moveTo>
                  <a:pt x="50800" y="0"/>
                </a:moveTo>
                <a:lnTo>
                  <a:pt x="25400" y="0"/>
                </a:lnTo>
                <a:lnTo>
                  <a:pt x="25400" y="478383"/>
                </a:lnTo>
                <a:lnTo>
                  <a:pt x="50800" y="478383"/>
                </a:lnTo>
                <a:lnTo>
                  <a:pt x="50800" y="0"/>
                </a:lnTo>
                <a:close/>
              </a:path>
              <a:path w="76200" h="542289">
                <a:moveTo>
                  <a:pt x="76200" y="465683"/>
                </a:moveTo>
                <a:lnTo>
                  <a:pt x="50800" y="465683"/>
                </a:lnTo>
                <a:lnTo>
                  <a:pt x="50800" y="478383"/>
                </a:lnTo>
                <a:lnTo>
                  <a:pt x="69850" y="478383"/>
                </a:lnTo>
                <a:lnTo>
                  <a:pt x="76200" y="4656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4479632" y="4004093"/>
            <a:ext cx="1944370" cy="1232535"/>
            <a:chOff x="4479632" y="4004093"/>
            <a:chExt cx="1944370" cy="1232535"/>
          </a:xfrm>
        </p:grpSpPr>
        <p:sp>
          <p:nvSpPr>
            <p:cNvPr id="24" name="object 24"/>
            <p:cNvSpPr/>
            <p:nvPr/>
          </p:nvSpPr>
          <p:spPr>
            <a:xfrm>
              <a:off x="4492332" y="4016793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5">
                  <a:moveTo>
                    <a:pt x="1918423" y="0"/>
                  </a:moveTo>
                  <a:lnTo>
                    <a:pt x="0" y="0"/>
                  </a:lnTo>
                  <a:lnTo>
                    <a:pt x="0" y="1206880"/>
                  </a:lnTo>
                  <a:lnTo>
                    <a:pt x="1918423" y="1206880"/>
                  </a:lnTo>
                  <a:lnTo>
                    <a:pt x="191842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492332" y="4016793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5">
                  <a:moveTo>
                    <a:pt x="0" y="0"/>
                  </a:moveTo>
                  <a:lnTo>
                    <a:pt x="1918431" y="0"/>
                  </a:lnTo>
                  <a:lnTo>
                    <a:pt x="1918431" y="1206880"/>
                  </a:lnTo>
                  <a:lnTo>
                    <a:pt x="0" y="12068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74653" y="4129509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242318" y="4129509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410352" y="4673310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797295" y="4221256"/>
              <a:ext cx="418452" cy="4390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01285" y="4673310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783607" y="4166082"/>
              <a:ext cx="432142" cy="4321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6921360" y="4004093"/>
            <a:ext cx="1944370" cy="1232535"/>
            <a:chOff x="6921360" y="4004093"/>
            <a:chExt cx="1944370" cy="1232535"/>
          </a:xfrm>
        </p:grpSpPr>
        <p:sp>
          <p:nvSpPr>
            <p:cNvPr id="33" name="object 33"/>
            <p:cNvSpPr/>
            <p:nvPr/>
          </p:nvSpPr>
          <p:spPr>
            <a:xfrm>
              <a:off x="6934060" y="4016793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5">
                  <a:moveTo>
                    <a:pt x="1918423" y="0"/>
                  </a:moveTo>
                  <a:lnTo>
                    <a:pt x="0" y="0"/>
                  </a:lnTo>
                  <a:lnTo>
                    <a:pt x="0" y="1206880"/>
                  </a:lnTo>
                  <a:lnTo>
                    <a:pt x="1918423" y="1206880"/>
                  </a:lnTo>
                  <a:lnTo>
                    <a:pt x="191842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934060" y="4016793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5">
                  <a:moveTo>
                    <a:pt x="0" y="0"/>
                  </a:moveTo>
                  <a:lnTo>
                    <a:pt x="1918431" y="0"/>
                  </a:lnTo>
                  <a:lnTo>
                    <a:pt x="1918431" y="1206880"/>
                  </a:lnTo>
                  <a:lnTo>
                    <a:pt x="0" y="12068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684046" y="4129509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852080" y="4673310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239010" y="4221256"/>
              <a:ext cx="418454" cy="4390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243013" y="4673310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752575" y="4166082"/>
              <a:ext cx="432142" cy="4321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313434" y="4709871"/>
              <a:ext cx="432142" cy="4321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9363075" y="4004093"/>
            <a:ext cx="1944370" cy="1232535"/>
            <a:chOff x="9363075" y="4004093"/>
            <a:chExt cx="1944370" cy="1232535"/>
          </a:xfrm>
        </p:grpSpPr>
        <p:sp>
          <p:nvSpPr>
            <p:cNvPr id="42" name="object 42"/>
            <p:cNvSpPr/>
            <p:nvPr/>
          </p:nvSpPr>
          <p:spPr>
            <a:xfrm>
              <a:off x="9375775" y="4016793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5">
                  <a:moveTo>
                    <a:pt x="1918436" y="0"/>
                  </a:moveTo>
                  <a:lnTo>
                    <a:pt x="0" y="0"/>
                  </a:lnTo>
                  <a:lnTo>
                    <a:pt x="0" y="1206880"/>
                  </a:lnTo>
                  <a:lnTo>
                    <a:pt x="1918436" y="1206880"/>
                  </a:lnTo>
                  <a:lnTo>
                    <a:pt x="19184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375775" y="4016793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5">
                  <a:moveTo>
                    <a:pt x="0" y="0"/>
                  </a:moveTo>
                  <a:lnTo>
                    <a:pt x="1918431" y="0"/>
                  </a:lnTo>
                  <a:lnTo>
                    <a:pt x="1918431" y="1206880"/>
                  </a:lnTo>
                  <a:lnTo>
                    <a:pt x="0" y="12068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558096" y="4129509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293807" y="4673310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680750" y="4221256"/>
              <a:ext cx="418452" cy="4390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635858" y="4166082"/>
              <a:ext cx="432142" cy="4321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4524146" y="6357721"/>
            <a:ext cx="1944370" cy="1232535"/>
            <a:chOff x="4524146" y="6357721"/>
            <a:chExt cx="1944370" cy="1232535"/>
          </a:xfrm>
        </p:grpSpPr>
        <p:sp>
          <p:nvSpPr>
            <p:cNvPr id="49" name="object 49"/>
            <p:cNvSpPr/>
            <p:nvPr/>
          </p:nvSpPr>
          <p:spPr>
            <a:xfrm>
              <a:off x="4536846" y="6370421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4">
                  <a:moveTo>
                    <a:pt x="1918423" y="0"/>
                  </a:moveTo>
                  <a:lnTo>
                    <a:pt x="0" y="0"/>
                  </a:lnTo>
                  <a:lnTo>
                    <a:pt x="0" y="1206881"/>
                  </a:lnTo>
                  <a:lnTo>
                    <a:pt x="1918423" y="1206881"/>
                  </a:lnTo>
                  <a:lnTo>
                    <a:pt x="191842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536846" y="6370421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4">
                  <a:moveTo>
                    <a:pt x="0" y="0"/>
                  </a:moveTo>
                  <a:lnTo>
                    <a:pt x="1918431" y="0"/>
                  </a:lnTo>
                  <a:lnTo>
                    <a:pt x="1918431" y="1206880"/>
                  </a:lnTo>
                  <a:lnTo>
                    <a:pt x="0" y="12068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19167" y="6483136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286832" y="6483136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454878" y="7026937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841809" y="6574891"/>
              <a:ext cx="418452" cy="43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845811" y="7026937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6" name="object 56"/>
          <p:cNvGrpSpPr/>
          <p:nvPr/>
        </p:nvGrpSpPr>
        <p:grpSpPr>
          <a:xfrm>
            <a:off x="6965874" y="6357721"/>
            <a:ext cx="1944370" cy="1232535"/>
            <a:chOff x="6965874" y="6357721"/>
            <a:chExt cx="1944370" cy="1232535"/>
          </a:xfrm>
        </p:grpSpPr>
        <p:sp>
          <p:nvSpPr>
            <p:cNvPr id="57" name="object 57"/>
            <p:cNvSpPr/>
            <p:nvPr/>
          </p:nvSpPr>
          <p:spPr>
            <a:xfrm>
              <a:off x="6978574" y="6370421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4">
                  <a:moveTo>
                    <a:pt x="1918423" y="0"/>
                  </a:moveTo>
                  <a:lnTo>
                    <a:pt x="0" y="0"/>
                  </a:lnTo>
                  <a:lnTo>
                    <a:pt x="0" y="1206881"/>
                  </a:lnTo>
                  <a:lnTo>
                    <a:pt x="1918423" y="1206881"/>
                  </a:lnTo>
                  <a:lnTo>
                    <a:pt x="191842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978574" y="6370421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4">
                  <a:moveTo>
                    <a:pt x="0" y="0"/>
                  </a:moveTo>
                  <a:lnTo>
                    <a:pt x="1918431" y="0"/>
                  </a:lnTo>
                  <a:lnTo>
                    <a:pt x="1918431" y="1206880"/>
                  </a:lnTo>
                  <a:lnTo>
                    <a:pt x="0" y="12068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160895" y="6483136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728559" y="6483136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896606" y="7026937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283537" y="6574891"/>
              <a:ext cx="418452" cy="439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287539" y="7026937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356485" y="6548640"/>
              <a:ext cx="432142" cy="4321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/>
          <p:cNvGrpSpPr/>
          <p:nvPr/>
        </p:nvGrpSpPr>
        <p:grpSpPr>
          <a:xfrm>
            <a:off x="9407600" y="6357721"/>
            <a:ext cx="1944370" cy="1232535"/>
            <a:chOff x="9407600" y="6357721"/>
            <a:chExt cx="1944370" cy="1232535"/>
          </a:xfrm>
        </p:grpSpPr>
        <p:sp>
          <p:nvSpPr>
            <p:cNvPr id="66" name="object 66"/>
            <p:cNvSpPr/>
            <p:nvPr/>
          </p:nvSpPr>
          <p:spPr>
            <a:xfrm>
              <a:off x="9420300" y="6370421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4">
                  <a:moveTo>
                    <a:pt x="1918423" y="0"/>
                  </a:moveTo>
                  <a:lnTo>
                    <a:pt x="0" y="0"/>
                  </a:lnTo>
                  <a:lnTo>
                    <a:pt x="0" y="1206881"/>
                  </a:lnTo>
                  <a:lnTo>
                    <a:pt x="1918423" y="1206881"/>
                  </a:lnTo>
                  <a:lnTo>
                    <a:pt x="191842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9420300" y="6370421"/>
              <a:ext cx="1918970" cy="1207135"/>
            </a:xfrm>
            <a:custGeom>
              <a:avLst/>
              <a:gdLst/>
              <a:ahLst/>
              <a:cxnLst/>
              <a:rect l="l" t="t" r="r" b="b"/>
              <a:pathLst>
                <a:path w="1918970" h="1207134">
                  <a:moveTo>
                    <a:pt x="0" y="0"/>
                  </a:moveTo>
                  <a:lnTo>
                    <a:pt x="1918431" y="0"/>
                  </a:lnTo>
                  <a:lnTo>
                    <a:pt x="1918431" y="1206880"/>
                  </a:lnTo>
                  <a:lnTo>
                    <a:pt x="0" y="120688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9602622" y="6483136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0170286" y="6483136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0338333" y="7026937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9729266" y="7026937"/>
              <a:ext cx="418452" cy="4390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415968" y="7032307"/>
              <a:ext cx="432142" cy="4321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/>
          <p:nvPr/>
        </p:nvSpPr>
        <p:spPr>
          <a:xfrm>
            <a:off x="4999685" y="3495598"/>
            <a:ext cx="5787390" cy="76200"/>
          </a:xfrm>
          <a:custGeom>
            <a:avLst/>
            <a:gdLst/>
            <a:ahLst/>
            <a:cxnLst/>
            <a:rect l="l" t="t" r="r" b="b"/>
            <a:pathLst>
              <a:path w="5787390" h="76200">
                <a:moveTo>
                  <a:pt x="5710961" y="0"/>
                </a:moveTo>
                <a:lnTo>
                  <a:pt x="5710961" y="76200"/>
                </a:lnTo>
                <a:lnTo>
                  <a:pt x="5761761" y="50800"/>
                </a:lnTo>
                <a:lnTo>
                  <a:pt x="5723661" y="50800"/>
                </a:lnTo>
                <a:lnTo>
                  <a:pt x="5723661" y="25400"/>
                </a:lnTo>
                <a:lnTo>
                  <a:pt x="5761761" y="25400"/>
                </a:lnTo>
                <a:lnTo>
                  <a:pt x="5710961" y="0"/>
                </a:lnTo>
                <a:close/>
              </a:path>
              <a:path w="5787390" h="76200">
                <a:moveTo>
                  <a:pt x="571096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710961" y="50800"/>
                </a:lnTo>
                <a:lnTo>
                  <a:pt x="5710961" y="25400"/>
                </a:lnTo>
                <a:close/>
              </a:path>
              <a:path w="5787390" h="76200">
                <a:moveTo>
                  <a:pt x="5761761" y="25400"/>
                </a:moveTo>
                <a:lnTo>
                  <a:pt x="5723661" y="25400"/>
                </a:lnTo>
                <a:lnTo>
                  <a:pt x="5723661" y="50800"/>
                </a:lnTo>
                <a:lnTo>
                  <a:pt x="5761761" y="50800"/>
                </a:lnTo>
                <a:lnTo>
                  <a:pt x="5787161" y="38100"/>
                </a:lnTo>
                <a:lnTo>
                  <a:pt x="576176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7524966" y="3007867"/>
            <a:ext cx="736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Ti</a:t>
            </a:r>
            <a:r>
              <a:rPr dirty="0" sz="2400" b="1">
                <a:latin typeface="Arial"/>
                <a:cs typeface="Arial"/>
              </a:rPr>
              <a:t>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404166" y="4016793"/>
            <a:ext cx="3479800" cy="345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8657475" y="9384267"/>
            <a:ext cx="8667750" cy="36957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dirty="0" sz="1800" spc="-5">
                <a:latin typeface="Carlito"/>
                <a:cs typeface="Carlito"/>
              </a:rPr>
              <a:t>Thackray </a:t>
            </a:r>
            <a:r>
              <a:rPr dirty="0" sz="1800">
                <a:latin typeface="Carlito"/>
                <a:cs typeface="Carlito"/>
              </a:rPr>
              <a:t>LB, et </a:t>
            </a:r>
            <a:r>
              <a:rPr dirty="0" sz="1800" spc="-5">
                <a:latin typeface="Carlito"/>
                <a:cs typeface="Carlito"/>
              </a:rPr>
              <a:t>al.Cell Rep. 2018 Mar 27;22(13):3440-3453.e6. PubMed PMID:</a:t>
            </a:r>
            <a:r>
              <a:rPr dirty="0" sz="1800" spc="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29590614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6375" y="178826"/>
            <a:ext cx="9693910" cy="8477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400" spc="-229"/>
              <a:t>Cage </a:t>
            </a:r>
            <a:r>
              <a:rPr dirty="0" sz="5400" spc="-160"/>
              <a:t>and </a:t>
            </a:r>
            <a:r>
              <a:rPr dirty="0" sz="5400" spc="-5"/>
              <a:t>Mouse-to-Mouse</a:t>
            </a:r>
            <a:r>
              <a:rPr dirty="0" sz="5400" spc="-755"/>
              <a:t> </a:t>
            </a:r>
            <a:r>
              <a:rPr dirty="0" sz="5400" spc="-325"/>
              <a:t>Effects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4443552" y="8975852"/>
            <a:ext cx="12947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</a:t>
            </a:r>
            <a:r>
              <a:rPr dirty="0" u="sng" sz="2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ol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-A</a:t>
            </a:r>
            <a:r>
              <a:rPr dirty="0" u="sng" sz="2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44847" y="3980967"/>
            <a:ext cx="1679575" cy="1056640"/>
            <a:chOff x="4244847" y="3980967"/>
            <a:chExt cx="1679575" cy="1056640"/>
          </a:xfrm>
        </p:grpSpPr>
        <p:sp>
          <p:nvSpPr>
            <p:cNvPr id="5" name="object 5"/>
            <p:cNvSpPr/>
            <p:nvPr/>
          </p:nvSpPr>
          <p:spPr>
            <a:xfrm>
              <a:off x="4244847" y="3980967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39">
                  <a:moveTo>
                    <a:pt x="1679536" y="0"/>
                  </a:moveTo>
                  <a:lnTo>
                    <a:pt x="0" y="0"/>
                  </a:lnTo>
                  <a:lnTo>
                    <a:pt x="0" y="1056589"/>
                  </a:lnTo>
                  <a:lnTo>
                    <a:pt x="1679536" y="1056589"/>
                  </a:lnTo>
                  <a:lnTo>
                    <a:pt x="16795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04461" y="4079646"/>
              <a:ext cx="366345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01450" y="4079646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48554" y="4555731"/>
              <a:ext cx="366346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87314" y="415997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15332" y="4555731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244847" y="3980967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imes New Roman"/>
              <a:cs typeface="Times New Roman"/>
            </a:endParaRPr>
          </a:p>
          <a:p>
            <a:pPr algn="r" marR="33655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44847" y="6494360"/>
            <a:ext cx="1679575" cy="1056640"/>
            <a:chOff x="4244847" y="6494360"/>
            <a:chExt cx="1679575" cy="1056640"/>
          </a:xfrm>
        </p:grpSpPr>
        <p:sp>
          <p:nvSpPr>
            <p:cNvPr id="13" name="object 13"/>
            <p:cNvSpPr/>
            <p:nvPr/>
          </p:nvSpPr>
          <p:spPr>
            <a:xfrm>
              <a:off x="4244847" y="6494360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40">
                  <a:moveTo>
                    <a:pt x="1679536" y="0"/>
                  </a:moveTo>
                  <a:lnTo>
                    <a:pt x="0" y="0"/>
                  </a:lnTo>
                  <a:lnTo>
                    <a:pt x="0" y="1056589"/>
                  </a:lnTo>
                  <a:lnTo>
                    <a:pt x="1679536" y="1056589"/>
                  </a:lnTo>
                  <a:lnTo>
                    <a:pt x="16795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404461" y="6593039"/>
              <a:ext cx="366345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01450" y="6593039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48554" y="7069124"/>
              <a:ext cx="366346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87314" y="6673367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515332" y="7069124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244847" y="6494360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algn="r" marR="7239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44847" y="7828622"/>
            <a:ext cx="1679575" cy="1056640"/>
            <a:chOff x="4244847" y="7828622"/>
            <a:chExt cx="1679575" cy="1056640"/>
          </a:xfrm>
        </p:grpSpPr>
        <p:sp>
          <p:nvSpPr>
            <p:cNvPr id="21" name="object 21"/>
            <p:cNvSpPr/>
            <p:nvPr/>
          </p:nvSpPr>
          <p:spPr>
            <a:xfrm>
              <a:off x="4244847" y="7828622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40">
                  <a:moveTo>
                    <a:pt x="1679536" y="0"/>
                  </a:moveTo>
                  <a:lnTo>
                    <a:pt x="0" y="0"/>
                  </a:lnTo>
                  <a:lnTo>
                    <a:pt x="0" y="1056596"/>
                  </a:lnTo>
                  <a:lnTo>
                    <a:pt x="1679536" y="1056596"/>
                  </a:lnTo>
                  <a:lnTo>
                    <a:pt x="16795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04461" y="7927313"/>
              <a:ext cx="366345" cy="3843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901450" y="7927313"/>
              <a:ext cx="366344" cy="3843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048554" y="8403388"/>
              <a:ext cx="366346" cy="3843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387314" y="8007629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515332" y="8403388"/>
              <a:ext cx="366344" cy="3843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244847" y="7828622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algn="r" marR="7239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85310" y="5144515"/>
            <a:ext cx="1597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dirty="0" u="sng" sz="2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ibio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244847" y="2663672"/>
            <a:ext cx="1679575" cy="1056640"/>
            <a:chOff x="4244847" y="2663672"/>
            <a:chExt cx="1679575" cy="1056640"/>
          </a:xfrm>
        </p:grpSpPr>
        <p:sp>
          <p:nvSpPr>
            <p:cNvPr id="30" name="object 30"/>
            <p:cNvSpPr/>
            <p:nvPr/>
          </p:nvSpPr>
          <p:spPr>
            <a:xfrm>
              <a:off x="4244847" y="2663672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39">
                  <a:moveTo>
                    <a:pt x="1679536" y="0"/>
                  </a:moveTo>
                  <a:lnTo>
                    <a:pt x="0" y="0"/>
                  </a:lnTo>
                  <a:lnTo>
                    <a:pt x="0" y="1056601"/>
                  </a:lnTo>
                  <a:lnTo>
                    <a:pt x="1679536" y="1056601"/>
                  </a:lnTo>
                  <a:lnTo>
                    <a:pt x="16795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404461" y="2762364"/>
              <a:ext cx="366345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901450" y="2762364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048554" y="3238436"/>
              <a:ext cx="366346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387314" y="2842679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515332" y="3238436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244847" y="2663672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algn="r" marR="33655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593339" y="3218192"/>
            <a:ext cx="1646555" cy="1322070"/>
            <a:chOff x="2593339" y="3218192"/>
            <a:chExt cx="1646555" cy="1322070"/>
          </a:xfrm>
        </p:grpSpPr>
        <p:sp>
          <p:nvSpPr>
            <p:cNvPr id="38" name="object 38"/>
            <p:cNvSpPr/>
            <p:nvPr/>
          </p:nvSpPr>
          <p:spPr>
            <a:xfrm>
              <a:off x="3587051" y="3218192"/>
              <a:ext cx="652780" cy="1322070"/>
            </a:xfrm>
            <a:custGeom>
              <a:avLst/>
              <a:gdLst/>
              <a:ahLst/>
              <a:cxnLst/>
              <a:rect l="l" t="t" r="r" b="b"/>
              <a:pathLst>
                <a:path w="652779" h="1322070">
                  <a:moveTo>
                    <a:pt x="558210" y="1295289"/>
                  </a:moveTo>
                  <a:lnTo>
                    <a:pt x="545731" y="1317472"/>
                  </a:lnTo>
                  <a:lnTo>
                    <a:pt x="630834" y="1321612"/>
                  </a:lnTo>
                  <a:lnTo>
                    <a:pt x="617249" y="1301534"/>
                  </a:lnTo>
                  <a:lnTo>
                    <a:pt x="569213" y="1301534"/>
                  </a:lnTo>
                  <a:lnTo>
                    <a:pt x="558210" y="1295289"/>
                  </a:lnTo>
                  <a:close/>
                </a:path>
                <a:path w="652779" h="1322070">
                  <a:moveTo>
                    <a:pt x="570664" y="1273149"/>
                  </a:moveTo>
                  <a:lnTo>
                    <a:pt x="558210" y="1295289"/>
                  </a:lnTo>
                  <a:lnTo>
                    <a:pt x="569213" y="1301534"/>
                  </a:lnTo>
                  <a:lnTo>
                    <a:pt x="581748" y="1279436"/>
                  </a:lnTo>
                  <a:lnTo>
                    <a:pt x="570664" y="1273149"/>
                  </a:lnTo>
                  <a:close/>
                </a:path>
                <a:path w="652779" h="1322070">
                  <a:moveTo>
                    <a:pt x="583095" y="1251051"/>
                  </a:moveTo>
                  <a:lnTo>
                    <a:pt x="570664" y="1273149"/>
                  </a:lnTo>
                  <a:lnTo>
                    <a:pt x="581748" y="1279436"/>
                  </a:lnTo>
                  <a:lnTo>
                    <a:pt x="569213" y="1301534"/>
                  </a:lnTo>
                  <a:lnTo>
                    <a:pt x="617249" y="1301534"/>
                  </a:lnTo>
                  <a:lnTo>
                    <a:pt x="583095" y="1251051"/>
                  </a:lnTo>
                  <a:close/>
                </a:path>
                <a:path w="652779" h="1322070">
                  <a:moveTo>
                    <a:pt x="578947" y="23927"/>
                  </a:moveTo>
                  <a:lnTo>
                    <a:pt x="532803" y="49022"/>
                  </a:lnTo>
                  <a:lnTo>
                    <a:pt x="497281" y="69189"/>
                  </a:lnTo>
                  <a:lnTo>
                    <a:pt x="462991" y="89395"/>
                  </a:lnTo>
                  <a:lnTo>
                    <a:pt x="429920" y="109626"/>
                  </a:lnTo>
                  <a:lnTo>
                    <a:pt x="367436" y="150177"/>
                  </a:lnTo>
                  <a:lnTo>
                    <a:pt x="309224" y="191325"/>
                  </a:lnTo>
                  <a:lnTo>
                    <a:pt x="257098" y="231686"/>
                  </a:lnTo>
                  <a:lnTo>
                    <a:pt x="209245" y="272656"/>
                  </a:lnTo>
                  <a:lnTo>
                    <a:pt x="166268" y="313791"/>
                  </a:lnTo>
                  <a:lnTo>
                    <a:pt x="128168" y="355104"/>
                  </a:lnTo>
                  <a:lnTo>
                    <a:pt x="94970" y="396621"/>
                  </a:lnTo>
                  <a:lnTo>
                    <a:pt x="66675" y="438353"/>
                  </a:lnTo>
                  <a:lnTo>
                    <a:pt x="43332" y="480326"/>
                  </a:lnTo>
                  <a:lnTo>
                    <a:pt x="24942" y="522528"/>
                  </a:lnTo>
                  <a:lnTo>
                    <a:pt x="11569" y="564946"/>
                  </a:lnTo>
                  <a:lnTo>
                    <a:pt x="3251" y="607555"/>
                  </a:lnTo>
                  <a:lnTo>
                    <a:pt x="0" y="650316"/>
                  </a:lnTo>
                  <a:lnTo>
                    <a:pt x="292" y="671728"/>
                  </a:lnTo>
                  <a:lnTo>
                    <a:pt x="4686" y="714590"/>
                  </a:lnTo>
                  <a:lnTo>
                    <a:pt x="14147" y="757453"/>
                  </a:lnTo>
                  <a:lnTo>
                    <a:pt x="28638" y="800252"/>
                  </a:lnTo>
                  <a:lnTo>
                    <a:pt x="48120" y="843000"/>
                  </a:lnTo>
                  <a:lnTo>
                    <a:pt x="72580" y="885672"/>
                  </a:lnTo>
                  <a:lnTo>
                    <a:pt x="101942" y="928281"/>
                  </a:lnTo>
                  <a:lnTo>
                    <a:pt x="136220" y="970838"/>
                  </a:lnTo>
                  <a:lnTo>
                    <a:pt x="175399" y="1013358"/>
                  </a:lnTo>
                  <a:lnTo>
                    <a:pt x="219443" y="1055878"/>
                  </a:lnTo>
                  <a:lnTo>
                    <a:pt x="268376" y="1098397"/>
                  </a:lnTo>
                  <a:lnTo>
                    <a:pt x="322186" y="1140917"/>
                  </a:lnTo>
                  <a:lnTo>
                    <a:pt x="381244" y="1183728"/>
                  </a:lnTo>
                  <a:lnTo>
                    <a:pt x="444449" y="1226070"/>
                  </a:lnTo>
                  <a:lnTo>
                    <a:pt x="478066" y="1247381"/>
                  </a:lnTo>
                  <a:lnTo>
                    <a:pt x="512902" y="1268704"/>
                  </a:lnTo>
                  <a:lnTo>
                    <a:pt x="548982" y="1290053"/>
                  </a:lnTo>
                  <a:lnTo>
                    <a:pt x="558210" y="1295289"/>
                  </a:lnTo>
                  <a:lnTo>
                    <a:pt x="570664" y="1273149"/>
                  </a:lnTo>
                  <a:lnTo>
                    <a:pt x="561843" y="1268145"/>
                  </a:lnTo>
                  <a:lnTo>
                    <a:pt x="526091" y="1247000"/>
                  </a:lnTo>
                  <a:lnTo>
                    <a:pt x="491413" y="1225778"/>
                  </a:lnTo>
                  <a:lnTo>
                    <a:pt x="458143" y="1204671"/>
                  </a:lnTo>
                  <a:lnTo>
                    <a:pt x="426102" y="1183601"/>
                  </a:lnTo>
                  <a:lnTo>
                    <a:pt x="395300" y="1162570"/>
                  </a:lnTo>
                  <a:lnTo>
                    <a:pt x="365734" y="1141564"/>
                  </a:lnTo>
                  <a:lnTo>
                    <a:pt x="337636" y="1120749"/>
                  </a:lnTo>
                  <a:lnTo>
                    <a:pt x="310554" y="1099820"/>
                  </a:lnTo>
                  <a:lnTo>
                    <a:pt x="284467" y="1078738"/>
                  </a:lnTo>
                  <a:lnTo>
                    <a:pt x="259855" y="1057859"/>
                  </a:lnTo>
                  <a:lnTo>
                    <a:pt x="236730" y="1037247"/>
                  </a:lnTo>
                  <a:lnTo>
                    <a:pt x="214325" y="1016228"/>
                  </a:lnTo>
                  <a:lnTo>
                    <a:pt x="193421" y="995464"/>
                  </a:lnTo>
                  <a:lnTo>
                    <a:pt x="173748" y="974750"/>
                  </a:lnTo>
                  <a:lnTo>
                    <a:pt x="155322" y="954087"/>
                  </a:lnTo>
                  <a:lnTo>
                    <a:pt x="138125" y="933462"/>
                  </a:lnTo>
                  <a:lnTo>
                    <a:pt x="122148" y="912888"/>
                  </a:lnTo>
                  <a:lnTo>
                    <a:pt x="107416" y="892365"/>
                  </a:lnTo>
                  <a:lnTo>
                    <a:pt x="94042" y="872093"/>
                  </a:lnTo>
                  <a:lnTo>
                    <a:pt x="81635" y="851484"/>
                  </a:lnTo>
                  <a:lnTo>
                    <a:pt x="70869" y="831646"/>
                  </a:lnTo>
                  <a:lnTo>
                    <a:pt x="61021" y="811390"/>
                  </a:lnTo>
                  <a:lnTo>
                    <a:pt x="52120" y="790587"/>
                  </a:lnTo>
                  <a:lnTo>
                    <a:pt x="44950" y="771042"/>
                  </a:lnTo>
                  <a:lnTo>
                    <a:pt x="38714" y="750951"/>
                  </a:lnTo>
                  <a:lnTo>
                    <a:pt x="33628" y="730732"/>
                  </a:lnTo>
                  <a:lnTo>
                    <a:pt x="29843" y="710907"/>
                  </a:lnTo>
                  <a:lnTo>
                    <a:pt x="27174" y="690943"/>
                  </a:lnTo>
                  <a:lnTo>
                    <a:pt x="25759" y="671728"/>
                  </a:lnTo>
                  <a:lnTo>
                    <a:pt x="25679" y="671017"/>
                  </a:lnTo>
                  <a:lnTo>
                    <a:pt x="25422" y="651116"/>
                  </a:lnTo>
                  <a:lnTo>
                    <a:pt x="26305" y="631215"/>
                  </a:lnTo>
                  <a:lnTo>
                    <a:pt x="28395" y="611339"/>
                  </a:lnTo>
                  <a:lnTo>
                    <a:pt x="31657" y="591451"/>
                  </a:lnTo>
                  <a:lnTo>
                    <a:pt x="36116" y="571563"/>
                  </a:lnTo>
                  <a:lnTo>
                    <a:pt x="41772" y="551662"/>
                  </a:lnTo>
                  <a:lnTo>
                    <a:pt x="48624" y="531761"/>
                  </a:lnTo>
                  <a:lnTo>
                    <a:pt x="56696" y="511822"/>
                  </a:lnTo>
                  <a:lnTo>
                    <a:pt x="65957" y="491883"/>
                  </a:lnTo>
                  <a:lnTo>
                    <a:pt x="66217" y="491324"/>
                  </a:lnTo>
                  <a:lnTo>
                    <a:pt x="76446" y="471919"/>
                  </a:lnTo>
                  <a:lnTo>
                    <a:pt x="76720" y="471398"/>
                  </a:lnTo>
                  <a:lnTo>
                    <a:pt x="88167" y="451929"/>
                  </a:lnTo>
                  <a:lnTo>
                    <a:pt x="101104" y="431927"/>
                  </a:lnTo>
                  <a:lnTo>
                    <a:pt x="115269" y="411911"/>
                  </a:lnTo>
                  <a:lnTo>
                    <a:pt x="130666" y="391883"/>
                  </a:lnTo>
                  <a:lnTo>
                    <a:pt x="147289" y="371843"/>
                  </a:lnTo>
                  <a:lnTo>
                    <a:pt x="165158" y="351790"/>
                  </a:lnTo>
                  <a:lnTo>
                    <a:pt x="184240" y="331736"/>
                  </a:lnTo>
                  <a:lnTo>
                    <a:pt x="204593" y="311670"/>
                  </a:lnTo>
                  <a:lnTo>
                    <a:pt x="226156" y="291604"/>
                  </a:lnTo>
                  <a:lnTo>
                    <a:pt x="248966" y="271551"/>
                  </a:lnTo>
                  <a:lnTo>
                    <a:pt x="273240" y="251282"/>
                  </a:lnTo>
                  <a:lnTo>
                    <a:pt x="298285" y="231432"/>
                  </a:lnTo>
                  <a:lnTo>
                    <a:pt x="324812" y="211378"/>
                  </a:lnTo>
                  <a:lnTo>
                    <a:pt x="352569" y="191325"/>
                  </a:lnTo>
                  <a:lnTo>
                    <a:pt x="381572" y="171284"/>
                  </a:lnTo>
                  <a:lnTo>
                    <a:pt x="411808" y="151257"/>
                  </a:lnTo>
                  <a:lnTo>
                    <a:pt x="443458" y="131114"/>
                  </a:lnTo>
                  <a:lnTo>
                    <a:pt x="475974" y="111226"/>
                  </a:lnTo>
                  <a:lnTo>
                    <a:pt x="509944" y="91224"/>
                  </a:lnTo>
                  <a:lnTo>
                    <a:pt x="545261" y="71145"/>
                  </a:lnTo>
                  <a:lnTo>
                    <a:pt x="581464" y="51295"/>
                  </a:lnTo>
                  <a:lnTo>
                    <a:pt x="590669" y="46460"/>
                  </a:lnTo>
                  <a:lnTo>
                    <a:pt x="578947" y="23927"/>
                  </a:lnTo>
                  <a:close/>
                </a:path>
                <a:path w="652779" h="1322070">
                  <a:moveTo>
                    <a:pt x="561619" y="1268018"/>
                  </a:moveTo>
                  <a:lnTo>
                    <a:pt x="561822" y="1268145"/>
                  </a:lnTo>
                  <a:lnTo>
                    <a:pt x="561619" y="1268018"/>
                  </a:lnTo>
                  <a:close/>
                </a:path>
                <a:path w="652779" h="1322070">
                  <a:moveTo>
                    <a:pt x="525919" y="1246898"/>
                  </a:moveTo>
                  <a:lnTo>
                    <a:pt x="526084" y="1247000"/>
                  </a:lnTo>
                  <a:lnTo>
                    <a:pt x="525919" y="1246898"/>
                  </a:lnTo>
                  <a:close/>
                </a:path>
                <a:path w="652779" h="1322070">
                  <a:moveTo>
                    <a:pt x="491554" y="1225864"/>
                  </a:moveTo>
                  <a:close/>
                </a:path>
                <a:path w="652779" h="1322070">
                  <a:moveTo>
                    <a:pt x="491418" y="1225778"/>
                  </a:moveTo>
                  <a:lnTo>
                    <a:pt x="491554" y="1225864"/>
                  </a:lnTo>
                  <a:lnTo>
                    <a:pt x="491418" y="1225778"/>
                  </a:lnTo>
                  <a:close/>
                </a:path>
                <a:path w="652779" h="1322070">
                  <a:moveTo>
                    <a:pt x="458251" y="1204742"/>
                  </a:moveTo>
                  <a:close/>
                </a:path>
                <a:path w="652779" h="1322070">
                  <a:moveTo>
                    <a:pt x="458143" y="1204671"/>
                  </a:moveTo>
                  <a:close/>
                </a:path>
                <a:path w="652779" h="1322070">
                  <a:moveTo>
                    <a:pt x="426218" y="1183681"/>
                  </a:moveTo>
                  <a:close/>
                </a:path>
                <a:path w="652779" h="1322070">
                  <a:moveTo>
                    <a:pt x="426102" y="1183601"/>
                  </a:moveTo>
                  <a:close/>
                </a:path>
                <a:path w="652779" h="1322070">
                  <a:moveTo>
                    <a:pt x="395311" y="1162570"/>
                  </a:moveTo>
                  <a:lnTo>
                    <a:pt x="395490" y="1162697"/>
                  </a:lnTo>
                  <a:lnTo>
                    <a:pt x="395311" y="1162570"/>
                  </a:lnTo>
                  <a:close/>
                </a:path>
                <a:path w="652779" h="1322070">
                  <a:moveTo>
                    <a:pt x="365749" y="1141564"/>
                  </a:moveTo>
                  <a:lnTo>
                    <a:pt x="365937" y="1141704"/>
                  </a:lnTo>
                  <a:lnTo>
                    <a:pt x="365749" y="1141564"/>
                  </a:lnTo>
                  <a:close/>
                </a:path>
                <a:path w="652779" h="1322070">
                  <a:moveTo>
                    <a:pt x="337413" y="1120584"/>
                  </a:moveTo>
                  <a:lnTo>
                    <a:pt x="337616" y="1120749"/>
                  </a:lnTo>
                  <a:lnTo>
                    <a:pt x="337413" y="1120584"/>
                  </a:lnTo>
                  <a:close/>
                </a:path>
                <a:path w="652779" h="1322070">
                  <a:moveTo>
                    <a:pt x="310324" y="1099642"/>
                  </a:moveTo>
                  <a:lnTo>
                    <a:pt x="310540" y="1099820"/>
                  </a:lnTo>
                  <a:lnTo>
                    <a:pt x="310324" y="1099642"/>
                  </a:lnTo>
                  <a:close/>
                </a:path>
                <a:path w="652779" h="1322070">
                  <a:moveTo>
                    <a:pt x="284486" y="1078738"/>
                  </a:moveTo>
                  <a:lnTo>
                    <a:pt x="284695" y="1078915"/>
                  </a:lnTo>
                  <a:lnTo>
                    <a:pt x="284486" y="1078738"/>
                  </a:lnTo>
                  <a:close/>
                </a:path>
                <a:path w="652779" h="1322070">
                  <a:moveTo>
                    <a:pt x="259867" y="1057870"/>
                  </a:moveTo>
                  <a:lnTo>
                    <a:pt x="260083" y="1058062"/>
                  </a:lnTo>
                  <a:lnTo>
                    <a:pt x="259867" y="1057870"/>
                  </a:lnTo>
                  <a:close/>
                </a:path>
                <a:path w="652779" h="1322070">
                  <a:moveTo>
                    <a:pt x="259855" y="1057859"/>
                  </a:moveTo>
                  <a:close/>
                </a:path>
                <a:path w="652779" h="1322070">
                  <a:moveTo>
                    <a:pt x="236474" y="1037018"/>
                  </a:moveTo>
                  <a:lnTo>
                    <a:pt x="236715" y="1037247"/>
                  </a:lnTo>
                  <a:lnTo>
                    <a:pt x="236474" y="1037018"/>
                  </a:lnTo>
                  <a:close/>
                </a:path>
                <a:path w="652779" h="1322070">
                  <a:moveTo>
                    <a:pt x="214526" y="1016417"/>
                  </a:moveTo>
                  <a:close/>
                </a:path>
                <a:path w="652779" h="1322070">
                  <a:moveTo>
                    <a:pt x="214336" y="1016228"/>
                  </a:moveTo>
                  <a:lnTo>
                    <a:pt x="214526" y="1016417"/>
                  </a:lnTo>
                  <a:lnTo>
                    <a:pt x="214336" y="1016228"/>
                  </a:lnTo>
                  <a:close/>
                </a:path>
                <a:path w="652779" h="1322070">
                  <a:moveTo>
                    <a:pt x="193655" y="995696"/>
                  </a:moveTo>
                  <a:close/>
                </a:path>
                <a:path w="652779" h="1322070">
                  <a:moveTo>
                    <a:pt x="193434" y="995464"/>
                  </a:moveTo>
                  <a:lnTo>
                    <a:pt x="193655" y="995696"/>
                  </a:lnTo>
                  <a:lnTo>
                    <a:pt x="193434" y="995464"/>
                  </a:lnTo>
                  <a:close/>
                </a:path>
                <a:path w="652779" h="1322070">
                  <a:moveTo>
                    <a:pt x="173767" y="974750"/>
                  </a:moveTo>
                  <a:lnTo>
                    <a:pt x="174028" y="975042"/>
                  </a:lnTo>
                  <a:lnTo>
                    <a:pt x="173767" y="974750"/>
                  </a:lnTo>
                  <a:close/>
                </a:path>
                <a:path w="652779" h="1322070">
                  <a:moveTo>
                    <a:pt x="155350" y="954120"/>
                  </a:moveTo>
                  <a:lnTo>
                    <a:pt x="155587" y="954405"/>
                  </a:lnTo>
                  <a:lnTo>
                    <a:pt x="155350" y="954120"/>
                  </a:lnTo>
                  <a:close/>
                </a:path>
                <a:path w="652779" h="1322070">
                  <a:moveTo>
                    <a:pt x="155322" y="954087"/>
                  </a:moveTo>
                  <a:close/>
                </a:path>
                <a:path w="652779" h="1322070">
                  <a:moveTo>
                    <a:pt x="138315" y="933690"/>
                  </a:moveTo>
                  <a:close/>
                </a:path>
                <a:path w="652779" h="1322070">
                  <a:moveTo>
                    <a:pt x="138138" y="933462"/>
                  </a:moveTo>
                  <a:lnTo>
                    <a:pt x="138315" y="933690"/>
                  </a:lnTo>
                  <a:lnTo>
                    <a:pt x="138138" y="933462"/>
                  </a:lnTo>
                  <a:close/>
                </a:path>
                <a:path w="652779" h="1322070">
                  <a:moveTo>
                    <a:pt x="122391" y="913201"/>
                  </a:moveTo>
                  <a:close/>
                </a:path>
                <a:path w="652779" h="1322070">
                  <a:moveTo>
                    <a:pt x="122166" y="912888"/>
                  </a:moveTo>
                  <a:lnTo>
                    <a:pt x="122391" y="913201"/>
                  </a:lnTo>
                  <a:lnTo>
                    <a:pt x="122166" y="912888"/>
                  </a:lnTo>
                  <a:close/>
                </a:path>
                <a:path w="652779" h="1322070">
                  <a:moveTo>
                    <a:pt x="107440" y="892365"/>
                  </a:moveTo>
                  <a:lnTo>
                    <a:pt x="107708" y="892771"/>
                  </a:lnTo>
                  <a:lnTo>
                    <a:pt x="107440" y="892365"/>
                  </a:lnTo>
                  <a:close/>
                </a:path>
                <a:path w="652779" h="1322070">
                  <a:moveTo>
                    <a:pt x="94048" y="872093"/>
                  </a:moveTo>
                  <a:lnTo>
                    <a:pt x="94195" y="872337"/>
                  </a:lnTo>
                  <a:lnTo>
                    <a:pt x="94048" y="872093"/>
                  </a:lnTo>
                  <a:close/>
                </a:path>
                <a:path w="652779" h="1322070">
                  <a:moveTo>
                    <a:pt x="93928" y="871893"/>
                  </a:moveTo>
                  <a:lnTo>
                    <a:pt x="94048" y="872093"/>
                  </a:lnTo>
                  <a:lnTo>
                    <a:pt x="93928" y="871893"/>
                  </a:lnTo>
                  <a:close/>
                </a:path>
                <a:path w="652779" h="1322070">
                  <a:moveTo>
                    <a:pt x="81810" y="851774"/>
                  </a:moveTo>
                  <a:lnTo>
                    <a:pt x="81914" y="851966"/>
                  </a:lnTo>
                  <a:lnTo>
                    <a:pt x="81810" y="851774"/>
                  </a:lnTo>
                  <a:close/>
                </a:path>
                <a:path w="652779" h="1322070">
                  <a:moveTo>
                    <a:pt x="81652" y="851484"/>
                  </a:moveTo>
                  <a:lnTo>
                    <a:pt x="81810" y="851774"/>
                  </a:lnTo>
                  <a:lnTo>
                    <a:pt x="81652" y="851484"/>
                  </a:lnTo>
                  <a:close/>
                </a:path>
                <a:path w="652779" h="1322070">
                  <a:moveTo>
                    <a:pt x="70717" y="831366"/>
                  </a:moveTo>
                  <a:lnTo>
                    <a:pt x="70853" y="831646"/>
                  </a:lnTo>
                  <a:lnTo>
                    <a:pt x="70717" y="831366"/>
                  </a:lnTo>
                  <a:close/>
                </a:path>
                <a:path w="652779" h="1322070">
                  <a:moveTo>
                    <a:pt x="70600" y="831126"/>
                  </a:moveTo>
                  <a:lnTo>
                    <a:pt x="70717" y="831366"/>
                  </a:lnTo>
                  <a:lnTo>
                    <a:pt x="70600" y="831126"/>
                  </a:lnTo>
                  <a:close/>
                </a:path>
                <a:path w="652779" h="1322070">
                  <a:moveTo>
                    <a:pt x="60827" y="810991"/>
                  </a:moveTo>
                  <a:lnTo>
                    <a:pt x="60998" y="811390"/>
                  </a:lnTo>
                  <a:lnTo>
                    <a:pt x="60827" y="810991"/>
                  </a:lnTo>
                  <a:close/>
                </a:path>
                <a:path w="652779" h="1322070">
                  <a:moveTo>
                    <a:pt x="60754" y="810818"/>
                  </a:moveTo>
                  <a:lnTo>
                    <a:pt x="60827" y="810991"/>
                  </a:lnTo>
                  <a:lnTo>
                    <a:pt x="60754" y="810818"/>
                  </a:lnTo>
                  <a:close/>
                </a:path>
                <a:path w="652779" h="1322070">
                  <a:moveTo>
                    <a:pt x="52278" y="790956"/>
                  </a:moveTo>
                  <a:lnTo>
                    <a:pt x="52362" y="791184"/>
                  </a:lnTo>
                  <a:lnTo>
                    <a:pt x="52278" y="790956"/>
                  </a:lnTo>
                  <a:close/>
                </a:path>
                <a:path w="652779" h="1322070">
                  <a:moveTo>
                    <a:pt x="52142" y="790587"/>
                  </a:moveTo>
                  <a:lnTo>
                    <a:pt x="52278" y="790956"/>
                  </a:lnTo>
                  <a:lnTo>
                    <a:pt x="52142" y="790587"/>
                  </a:lnTo>
                  <a:close/>
                </a:path>
                <a:path w="652779" h="1322070">
                  <a:moveTo>
                    <a:pt x="44838" y="770738"/>
                  </a:moveTo>
                  <a:lnTo>
                    <a:pt x="44932" y="771042"/>
                  </a:lnTo>
                  <a:lnTo>
                    <a:pt x="44838" y="770738"/>
                  </a:lnTo>
                  <a:close/>
                </a:path>
                <a:path w="652779" h="1322070">
                  <a:moveTo>
                    <a:pt x="44736" y="770407"/>
                  </a:moveTo>
                  <a:lnTo>
                    <a:pt x="44838" y="770738"/>
                  </a:lnTo>
                  <a:lnTo>
                    <a:pt x="44736" y="770407"/>
                  </a:lnTo>
                  <a:close/>
                </a:path>
                <a:path w="652779" h="1322070">
                  <a:moveTo>
                    <a:pt x="38621" y="750650"/>
                  </a:moveTo>
                  <a:lnTo>
                    <a:pt x="38696" y="750951"/>
                  </a:lnTo>
                  <a:lnTo>
                    <a:pt x="38621" y="750650"/>
                  </a:lnTo>
                  <a:close/>
                </a:path>
                <a:path w="652779" h="1322070">
                  <a:moveTo>
                    <a:pt x="38528" y="750277"/>
                  </a:moveTo>
                  <a:lnTo>
                    <a:pt x="38621" y="750650"/>
                  </a:lnTo>
                  <a:lnTo>
                    <a:pt x="38528" y="750277"/>
                  </a:lnTo>
                  <a:close/>
                </a:path>
                <a:path w="652779" h="1322070">
                  <a:moveTo>
                    <a:pt x="33636" y="730732"/>
                  </a:moveTo>
                  <a:lnTo>
                    <a:pt x="33667" y="730897"/>
                  </a:lnTo>
                  <a:lnTo>
                    <a:pt x="33636" y="730732"/>
                  </a:lnTo>
                  <a:close/>
                </a:path>
                <a:path w="652779" h="1322070">
                  <a:moveTo>
                    <a:pt x="33534" y="730199"/>
                  </a:moveTo>
                  <a:lnTo>
                    <a:pt x="33636" y="730732"/>
                  </a:lnTo>
                  <a:lnTo>
                    <a:pt x="33534" y="730199"/>
                  </a:lnTo>
                  <a:close/>
                </a:path>
                <a:path w="652779" h="1322070">
                  <a:moveTo>
                    <a:pt x="29765" y="710496"/>
                  </a:moveTo>
                  <a:lnTo>
                    <a:pt x="29819" y="710907"/>
                  </a:lnTo>
                  <a:lnTo>
                    <a:pt x="29765" y="710496"/>
                  </a:lnTo>
                  <a:close/>
                </a:path>
                <a:path w="652779" h="1322070">
                  <a:moveTo>
                    <a:pt x="29723" y="710184"/>
                  </a:moveTo>
                  <a:lnTo>
                    <a:pt x="29765" y="710496"/>
                  </a:lnTo>
                  <a:lnTo>
                    <a:pt x="29723" y="710184"/>
                  </a:lnTo>
                  <a:close/>
                </a:path>
                <a:path w="652779" h="1322070">
                  <a:moveTo>
                    <a:pt x="27126" y="690586"/>
                  </a:moveTo>
                  <a:lnTo>
                    <a:pt x="27152" y="690943"/>
                  </a:lnTo>
                  <a:lnTo>
                    <a:pt x="27126" y="690586"/>
                  </a:lnTo>
                  <a:close/>
                </a:path>
                <a:path w="652779" h="1322070">
                  <a:moveTo>
                    <a:pt x="27099" y="690206"/>
                  </a:moveTo>
                  <a:lnTo>
                    <a:pt x="27126" y="690586"/>
                  </a:lnTo>
                  <a:lnTo>
                    <a:pt x="27099" y="690206"/>
                  </a:lnTo>
                  <a:close/>
                </a:path>
                <a:path w="652779" h="1322070">
                  <a:moveTo>
                    <a:pt x="25673" y="670531"/>
                  </a:moveTo>
                  <a:lnTo>
                    <a:pt x="25679" y="671017"/>
                  </a:lnTo>
                  <a:lnTo>
                    <a:pt x="25673" y="670531"/>
                  </a:lnTo>
                  <a:close/>
                </a:path>
                <a:path w="652779" h="1322070">
                  <a:moveTo>
                    <a:pt x="25669" y="670267"/>
                  </a:moveTo>
                  <a:lnTo>
                    <a:pt x="25673" y="670531"/>
                  </a:lnTo>
                  <a:lnTo>
                    <a:pt x="25669" y="670267"/>
                  </a:lnTo>
                  <a:close/>
                </a:path>
                <a:path w="652779" h="1322070">
                  <a:moveTo>
                    <a:pt x="25417" y="650730"/>
                  </a:moveTo>
                  <a:lnTo>
                    <a:pt x="25400" y="651116"/>
                  </a:lnTo>
                  <a:lnTo>
                    <a:pt x="25417" y="650730"/>
                  </a:lnTo>
                  <a:close/>
                </a:path>
                <a:path w="652779" h="1322070">
                  <a:moveTo>
                    <a:pt x="25434" y="650354"/>
                  </a:moveTo>
                  <a:lnTo>
                    <a:pt x="25417" y="650730"/>
                  </a:lnTo>
                  <a:lnTo>
                    <a:pt x="25434" y="650354"/>
                  </a:lnTo>
                  <a:close/>
                </a:path>
                <a:path w="652779" h="1322070">
                  <a:moveTo>
                    <a:pt x="26318" y="630939"/>
                  </a:moveTo>
                  <a:lnTo>
                    <a:pt x="26288" y="631215"/>
                  </a:lnTo>
                  <a:lnTo>
                    <a:pt x="26318" y="630939"/>
                  </a:lnTo>
                  <a:close/>
                </a:path>
                <a:path w="652779" h="1322070">
                  <a:moveTo>
                    <a:pt x="26368" y="630466"/>
                  </a:moveTo>
                  <a:lnTo>
                    <a:pt x="26318" y="630939"/>
                  </a:lnTo>
                  <a:lnTo>
                    <a:pt x="26368" y="630466"/>
                  </a:lnTo>
                  <a:close/>
                </a:path>
                <a:path w="652779" h="1322070">
                  <a:moveTo>
                    <a:pt x="28437" y="610942"/>
                  </a:moveTo>
                  <a:lnTo>
                    <a:pt x="28371" y="611339"/>
                  </a:lnTo>
                  <a:lnTo>
                    <a:pt x="28437" y="610942"/>
                  </a:lnTo>
                  <a:close/>
                </a:path>
                <a:path w="652779" h="1322070">
                  <a:moveTo>
                    <a:pt x="28493" y="610603"/>
                  </a:moveTo>
                  <a:lnTo>
                    <a:pt x="28437" y="610942"/>
                  </a:lnTo>
                  <a:lnTo>
                    <a:pt x="28493" y="610603"/>
                  </a:lnTo>
                  <a:close/>
                </a:path>
                <a:path w="652779" h="1322070">
                  <a:moveTo>
                    <a:pt x="31718" y="591082"/>
                  </a:moveTo>
                  <a:lnTo>
                    <a:pt x="31635" y="591451"/>
                  </a:lnTo>
                  <a:lnTo>
                    <a:pt x="31718" y="591082"/>
                  </a:lnTo>
                  <a:close/>
                </a:path>
                <a:path w="652779" h="1322070">
                  <a:moveTo>
                    <a:pt x="31795" y="590740"/>
                  </a:moveTo>
                  <a:lnTo>
                    <a:pt x="31718" y="591082"/>
                  </a:lnTo>
                  <a:lnTo>
                    <a:pt x="31795" y="590740"/>
                  </a:lnTo>
                  <a:close/>
                </a:path>
                <a:path w="652779" h="1322070">
                  <a:moveTo>
                    <a:pt x="36204" y="571175"/>
                  </a:moveTo>
                  <a:lnTo>
                    <a:pt x="36093" y="571563"/>
                  </a:lnTo>
                  <a:lnTo>
                    <a:pt x="36204" y="571175"/>
                  </a:lnTo>
                  <a:close/>
                </a:path>
                <a:path w="652779" h="1322070">
                  <a:moveTo>
                    <a:pt x="36289" y="570877"/>
                  </a:moveTo>
                  <a:lnTo>
                    <a:pt x="36204" y="571175"/>
                  </a:lnTo>
                  <a:lnTo>
                    <a:pt x="36289" y="570877"/>
                  </a:lnTo>
                  <a:close/>
                </a:path>
                <a:path w="652779" h="1322070">
                  <a:moveTo>
                    <a:pt x="41902" y="551207"/>
                  </a:moveTo>
                  <a:lnTo>
                    <a:pt x="41744" y="551662"/>
                  </a:lnTo>
                  <a:lnTo>
                    <a:pt x="41902" y="551207"/>
                  </a:lnTo>
                  <a:close/>
                </a:path>
                <a:path w="652779" h="1322070">
                  <a:moveTo>
                    <a:pt x="48749" y="531400"/>
                  </a:moveTo>
                  <a:lnTo>
                    <a:pt x="48602" y="531761"/>
                  </a:lnTo>
                  <a:lnTo>
                    <a:pt x="48749" y="531400"/>
                  </a:lnTo>
                  <a:close/>
                </a:path>
                <a:path w="652779" h="1322070">
                  <a:moveTo>
                    <a:pt x="48860" y="531126"/>
                  </a:moveTo>
                  <a:lnTo>
                    <a:pt x="48749" y="531400"/>
                  </a:lnTo>
                  <a:lnTo>
                    <a:pt x="48860" y="531126"/>
                  </a:lnTo>
                  <a:close/>
                </a:path>
                <a:path w="652779" h="1322070">
                  <a:moveTo>
                    <a:pt x="56896" y="511330"/>
                  </a:moveTo>
                  <a:lnTo>
                    <a:pt x="56667" y="511822"/>
                  </a:lnTo>
                  <a:lnTo>
                    <a:pt x="56896" y="511330"/>
                  </a:lnTo>
                  <a:close/>
                </a:path>
                <a:path w="652779" h="1322070">
                  <a:moveTo>
                    <a:pt x="66244" y="491324"/>
                  </a:moveTo>
                  <a:lnTo>
                    <a:pt x="66006" y="491777"/>
                  </a:lnTo>
                  <a:lnTo>
                    <a:pt x="66244" y="491324"/>
                  </a:lnTo>
                  <a:close/>
                </a:path>
                <a:path w="652779" h="1322070">
                  <a:moveTo>
                    <a:pt x="76746" y="471398"/>
                  </a:moveTo>
                  <a:lnTo>
                    <a:pt x="76495" y="471826"/>
                  </a:lnTo>
                  <a:lnTo>
                    <a:pt x="76746" y="471398"/>
                  </a:lnTo>
                  <a:close/>
                </a:path>
                <a:path w="652779" h="1322070">
                  <a:moveTo>
                    <a:pt x="88325" y="451659"/>
                  </a:moveTo>
                  <a:lnTo>
                    <a:pt x="88150" y="451929"/>
                  </a:lnTo>
                  <a:lnTo>
                    <a:pt x="88325" y="451659"/>
                  </a:lnTo>
                  <a:close/>
                </a:path>
                <a:path w="652779" h="1322070">
                  <a:moveTo>
                    <a:pt x="115465" y="411635"/>
                  </a:moveTo>
                  <a:lnTo>
                    <a:pt x="115252" y="411911"/>
                  </a:lnTo>
                  <a:lnTo>
                    <a:pt x="115465" y="411635"/>
                  </a:lnTo>
                  <a:close/>
                </a:path>
                <a:path w="652779" h="1322070">
                  <a:moveTo>
                    <a:pt x="165430" y="351485"/>
                  </a:moveTo>
                  <a:lnTo>
                    <a:pt x="165138" y="351790"/>
                  </a:lnTo>
                  <a:lnTo>
                    <a:pt x="165430" y="351485"/>
                  </a:lnTo>
                  <a:close/>
                </a:path>
                <a:path w="652779" h="1322070">
                  <a:moveTo>
                    <a:pt x="204850" y="311416"/>
                  </a:moveTo>
                  <a:lnTo>
                    <a:pt x="204571" y="311670"/>
                  </a:lnTo>
                  <a:lnTo>
                    <a:pt x="204850" y="311416"/>
                  </a:lnTo>
                  <a:close/>
                </a:path>
                <a:path w="652779" h="1322070">
                  <a:moveTo>
                    <a:pt x="639298" y="18046"/>
                  </a:moveTo>
                  <a:lnTo>
                    <a:pt x="590156" y="18046"/>
                  </a:lnTo>
                  <a:lnTo>
                    <a:pt x="601954" y="40538"/>
                  </a:lnTo>
                  <a:lnTo>
                    <a:pt x="590669" y="46460"/>
                  </a:lnTo>
                  <a:lnTo>
                    <a:pt x="602373" y="68961"/>
                  </a:lnTo>
                  <a:lnTo>
                    <a:pt x="639298" y="18046"/>
                  </a:lnTo>
                  <a:close/>
                </a:path>
                <a:path w="652779" h="1322070">
                  <a:moveTo>
                    <a:pt x="590156" y="18046"/>
                  </a:moveTo>
                  <a:lnTo>
                    <a:pt x="578947" y="23927"/>
                  </a:lnTo>
                  <a:lnTo>
                    <a:pt x="590669" y="46460"/>
                  </a:lnTo>
                  <a:lnTo>
                    <a:pt x="601954" y="40538"/>
                  </a:lnTo>
                  <a:lnTo>
                    <a:pt x="590156" y="18046"/>
                  </a:lnTo>
                  <a:close/>
                </a:path>
                <a:path w="652779" h="1322070">
                  <a:moveTo>
                    <a:pt x="652386" y="0"/>
                  </a:moveTo>
                  <a:lnTo>
                    <a:pt x="567207" y="1358"/>
                  </a:lnTo>
                  <a:lnTo>
                    <a:pt x="578947" y="23927"/>
                  </a:lnTo>
                  <a:lnTo>
                    <a:pt x="590156" y="18046"/>
                  </a:lnTo>
                  <a:lnTo>
                    <a:pt x="639298" y="18046"/>
                  </a:lnTo>
                  <a:lnTo>
                    <a:pt x="6523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606039" y="3508197"/>
              <a:ext cx="939165" cy="755015"/>
            </a:xfrm>
            <a:custGeom>
              <a:avLst/>
              <a:gdLst/>
              <a:ahLst/>
              <a:cxnLst/>
              <a:rect l="l" t="t" r="r" b="b"/>
              <a:pathLst>
                <a:path w="939164" h="755014">
                  <a:moveTo>
                    <a:pt x="469515" y="0"/>
                  </a:moveTo>
                  <a:lnTo>
                    <a:pt x="939030" y="754846"/>
                  </a:lnTo>
                  <a:lnTo>
                    <a:pt x="0" y="754846"/>
                  </a:lnTo>
                  <a:lnTo>
                    <a:pt x="469515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984271" y="3643376"/>
            <a:ext cx="18478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latin typeface="Carlito"/>
                <a:cs typeface="Carlito"/>
              </a:rPr>
              <a:t>?</a:t>
            </a:r>
            <a:endParaRPr sz="27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593339" y="7032714"/>
            <a:ext cx="1646555" cy="1322070"/>
            <a:chOff x="2593339" y="7032714"/>
            <a:chExt cx="1646555" cy="1322070"/>
          </a:xfrm>
        </p:grpSpPr>
        <p:sp>
          <p:nvSpPr>
            <p:cNvPr id="42" name="object 42"/>
            <p:cNvSpPr/>
            <p:nvPr/>
          </p:nvSpPr>
          <p:spPr>
            <a:xfrm>
              <a:off x="3587051" y="7032714"/>
              <a:ext cx="652780" cy="1322070"/>
            </a:xfrm>
            <a:custGeom>
              <a:avLst/>
              <a:gdLst/>
              <a:ahLst/>
              <a:cxnLst/>
              <a:rect l="l" t="t" r="r" b="b"/>
              <a:pathLst>
                <a:path w="652779" h="1322070">
                  <a:moveTo>
                    <a:pt x="558207" y="1295294"/>
                  </a:moveTo>
                  <a:lnTo>
                    <a:pt x="545731" y="1317472"/>
                  </a:lnTo>
                  <a:lnTo>
                    <a:pt x="630834" y="1321612"/>
                  </a:lnTo>
                  <a:lnTo>
                    <a:pt x="617249" y="1301534"/>
                  </a:lnTo>
                  <a:lnTo>
                    <a:pt x="569213" y="1301534"/>
                  </a:lnTo>
                  <a:lnTo>
                    <a:pt x="558207" y="1295294"/>
                  </a:lnTo>
                  <a:close/>
                </a:path>
                <a:path w="652779" h="1322070">
                  <a:moveTo>
                    <a:pt x="570664" y="1273149"/>
                  </a:moveTo>
                  <a:lnTo>
                    <a:pt x="558207" y="1295294"/>
                  </a:lnTo>
                  <a:lnTo>
                    <a:pt x="569213" y="1301534"/>
                  </a:lnTo>
                  <a:lnTo>
                    <a:pt x="581748" y="1279436"/>
                  </a:lnTo>
                  <a:lnTo>
                    <a:pt x="570664" y="1273149"/>
                  </a:lnTo>
                  <a:close/>
                </a:path>
                <a:path w="652779" h="1322070">
                  <a:moveTo>
                    <a:pt x="583095" y="1251051"/>
                  </a:moveTo>
                  <a:lnTo>
                    <a:pt x="570664" y="1273149"/>
                  </a:lnTo>
                  <a:lnTo>
                    <a:pt x="581748" y="1279436"/>
                  </a:lnTo>
                  <a:lnTo>
                    <a:pt x="569213" y="1301534"/>
                  </a:lnTo>
                  <a:lnTo>
                    <a:pt x="617249" y="1301534"/>
                  </a:lnTo>
                  <a:lnTo>
                    <a:pt x="583095" y="1251051"/>
                  </a:lnTo>
                  <a:close/>
                </a:path>
                <a:path w="652779" h="1322070">
                  <a:moveTo>
                    <a:pt x="578952" y="23937"/>
                  </a:moveTo>
                  <a:lnTo>
                    <a:pt x="532803" y="49021"/>
                  </a:lnTo>
                  <a:lnTo>
                    <a:pt x="497281" y="69189"/>
                  </a:lnTo>
                  <a:lnTo>
                    <a:pt x="462991" y="89395"/>
                  </a:lnTo>
                  <a:lnTo>
                    <a:pt x="429920" y="109626"/>
                  </a:lnTo>
                  <a:lnTo>
                    <a:pt x="367436" y="150177"/>
                  </a:lnTo>
                  <a:lnTo>
                    <a:pt x="309224" y="191325"/>
                  </a:lnTo>
                  <a:lnTo>
                    <a:pt x="257098" y="231686"/>
                  </a:lnTo>
                  <a:lnTo>
                    <a:pt x="209245" y="272656"/>
                  </a:lnTo>
                  <a:lnTo>
                    <a:pt x="166268" y="313791"/>
                  </a:lnTo>
                  <a:lnTo>
                    <a:pt x="128168" y="355104"/>
                  </a:lnTo>
                  <a:lnTo>
                    <a:pt x="94970" y="396620"/>
                  </a:lnTo>
                  <a:lnTo>
                    <a:pt x="66675" y="438365"/>
                  </a:lnTo>
                  <a:lnTo>
                    <a:pt x="43332" y="480326"/>
                  </a:lnTo>
                  <a:lnTo>
                    <a:pt x="24942" y="522528"/>
                  </a:lnTo>
                  <a:lnTo>
                    <a:pt x="11569" y="564946"/>
                  </a:lnTo>
                  <a:lnTo>
                    <a:pt x="3251" y="607567"/>
                  </a:lnTo>
                  <a:lnTo>
                    <a:pt x="0" y="650316"/>
                  </a:lnTo>
                  <a:lnTo>
                    <a:pt x="292" y="671728"/>
                  </a:lnTo>
                  <a:lnTo>
                    <a:pt x="4686" y="714590"/>
                  </a:lnTo>
                  <a:lnTo>
                    <a:pt x="14147" y="757453"/>
                  </a:lnTo>
                  <a:lnTo>
                    <a:pt x="28638" y="800265"/>
                  </a:lnTo>
                  <a:lnTo>
                    <a:pt x="48120" y="843000"/>
                  </a:lnTo>
                  <a:lnTo>
                    <a:pt x="72580" y="885672"/>
                  </a:lnTo>
                  <a:lnTo>
                    <a:pt x="101942" y="928281"/>
                  </a:lnTo>
                  <a:lnTo>
                    <a:pt x="136220" y="970838"/>
                  </a:lnTo>
                  <a:lnTo>
                    <a:pt x="175399" y="1013371"/>
                  </a:lnTo>
                  <a:lnTo>
                    <a:pt x="219443" y="1055877"/>
                  </a:lnTo>
                  <a:lnTo>
                    <a:pt x="268376" y="1098397"/>
                  </a:lnTo>
                  <a:lnTo>
                    <a:pt x="322186" y="1140917"/>
                  </a:lnTo>
                  <a:lnTo>
                    <a:pt x="380873" y="1183474"/>
                  </a:lnTo>
                  <a:lnTo>
                    <a:pt x="444449" y="1226070"/>
                  </a:lnTo>
                  <a:lnTo>
                    <a:pt x="478066" y="1247381"/>
                  </a:lnTo>
                  <a:lnTo>
                    <a:pt x="512902" y="1268704"/>
                  </a:lnTo>
                  <a:lnTo>
                    <a:pt x="548982" y="1290065"/>
                  </a:lnTo>
                  <a:lnTo>
                    <a:pt x="558207" y="1295294"/>
                  </a:lnTo>
                  <a:lnTo>
                    <a:pt x="570664" y="1273149"/>
                  </a:lnTo>
                  <a:lnTo>
                    <a:pt x="561843" y="1268145"/>
                  </a:lnTo>
                  <a:lnTo>
                    <a:pt x="526091" y="1247000"/>
                  </a:lnTo>
                  <a:lnTo>
                    <a:pt x="491413" y="1225778"/>
                  </a:lnTo>
                  <a:lnTo>
                    <a:pt x="458143" y="1204683"/>
                  </a:lnTo>
                  <a:lnTo>
                    <a:pt x="426097" y="1183614"/>
                  </a:lnTo>
                  <a:lnTo>
                    <a:pt x="395504" y="1162710"/>
                  </a:lnTo>
                  <a:lnTo>
                    <a:pt x="365734" y="1141564"/>
                  </a:lnTo>
                  <a:lnTo>
                    <a:pt x="337636" y="1120749"/>
                  </a:lnTo>
                  <a:lnTo>
                    <a:pt x="284471" y="1078737"/>
                  </a:lnTo>
                  <a:lnTo>
                    <a:pt x="236730" y="1037247"/>
                  </a:lnTo>
                  <a:lnTo>
                    <a:pt x="214325" y="1016228"/>
                  </a:lnTo>
                  <a:lnTo>
                    <a:pt x="193421" y="995464"/>
                  </a:lnTo>
                  <a:lnTo>
                    <a:pt x="173748" y="974750"/>
                  </a:lnTo>
                  <a:lnTo>
                    <a:pt x="155322" y="954087"/>
                  </a:lnTo>
                  <a:lnTo>
                    <a:pt x="138125" y="933462"/>
                  </a:lnTo>
                  <a:lnTo>
                    <a:pt x="122148" y="912888"/>
                  </a:lnTo>
                  <a:lnTo>
                    <a:pt x="107416" y="892365"/>
                  </a:lnTo>
                  <a:lnTo>
                    <a:pt x="94218" y="872350"/>
                  </a:lnTo>
                  <a:lnTo>
                    <a:pt x="81635" y="851484"/>
                  </a:lnTo>
                  <a:lnTo>
                    <a:pt x="70869" y="831646"/>
                  </a:lnTo>
                  <a:lnTo>
                    <a:pt x="61015" y="811390"/>
                  </a:lnTo>
                  <a:lnTo>
                    <a:pt x="52120" y="790587"/>
                  </a:lnTo>
                  <a:lnTo>
                    <a:pt x="44950" y="771042"/>
                  </a:lnTo>
                  <a:lnTo>
                    <a:pt x="38714" y="750950"/>
                  </a:lnTo>
                  <a:lnTo>
                    <a:pt x="33628" y="730744"/>
                  </a:lnTo>
                  <a:lnTo>
                    <a:pt x="29843" y="710907"/>
                  </a:lnTo>
                  <a:lnTo>
                    <a:pt x="27174" y="690943"/>
                  </a:lnTo>
                  <a:lnTo>
                    <a:pt x="25759" y="671728"/>
                  </a:lnTo>
                  <a:lnTo>
                    <a:pt x="25679" y="671017"/>
                  </a:lnTo>
                  <a:lnTo>
                    <a:pt x="25422" y="651116"/>
                  </a:lnTo>
                  <a:lnTo>
                    <a:pt x="26305" y="631228"/>
                  </a:lnTo>
                  <a:lnTo>
                    <a:pt x="28395" y="611339"/>
                  </a:lnTo>
                  <a:lnTo>
                    <a:pt x="31655" y="591464"/>
                  </a:lnTo>
                  <a:lnTo>
                    <a:pt x="36113" y="571576"/>
                  </a:lnTo>
                  <a:lnTo>
                    <a:pt x="41772" y="551675"/>
                  </a:lnTo>
                  <a:lnTo>
                    <a:pt x="48624" y="531761"/>
                  </a:lnTo>
                  <a:lnTo>
                    <a:pt x="56691" y="511835"/>
                  </a:lnTo>
                  <a:lnTo>
                    <a:pt x="65957" y="491883"/>
                  </a:lnTo>
                  <a:lnTo>
                    <a:pt x="66217" y="491324"/>
                  </a:lnTo>
                  <a:lnTo>
                    <a:pt x="76446" y="471919"/>
                  </a:lnTo>
                  <a:lnTo>
                    <a:pt x="76720" y="471398"/>
                  </a:lnTo>
                  <a:lnTo>
                    <a:pt x="88167" y="451929"/>
                  </a:lnTo>
                  <a:lnTo>
                    <a:pt x="101104" y="431926"/>
                  </a:lnTo>
                  <a:lnTo>
                    <a:pt x="115269" y="411911"/>
                  </a:lnTo>
                  <a:lnTo>
                    <a:pt x="130666" y="391883"/>
                  </a:lnTo>
                  <a:lnTo>
                    <a:pt x="147289" y="371843"/>
                  </a:lnTo>
                  <a:lnTo>
                    <a:pt x="165158" y="351789"/>
                  </a:lnTo>
                  <a:lnTo>
                    <a:pt x="184251" y="331736"/>
                  </a:lnTo>
                  <a:lnTo>
                    <a:pt x="204593" y="311670"/>
                  </a:lnTo>
                  <a:lnTo>
                    <a:pt x="226402" y="291376"/>
                  </a:lnTo>
                  <a:lnTo>
                    <a:pt x="248966" y="271551"/>
                  </a:lnTo>
                  <a:lnTo>
                    <a:pt x="273240" y="251282"/>
                  </a:lnTo>
                  <a:lnTo>
                    <a:pt x="298301" y="231432"/>
                  </a:lnTo>
                  <a:lnTo>
                    <a:pt x="324812" y="211378"/>
                  </a:lnTo>
                  <a:lnTo>
                    <a:pt x="352569" y="191325"/>
                  </a:lnTo>
                  <a:lnTo>
                    <a:pt x="381572" y="171284"/>
                  </a:lnTo>
                  <a:lnTo>
                    <a:pt x="411808" y="151256"/>
                  </a:lnTo>
                  <a:lnTo>
                    <a:pt x="443458" y="131114"/>
                  </a:lnTo>
                  <a:lnTo>
                    <a:pt x="475994" y="111226"/>
                  </a:lnTo>
                  <a:lnTo>
                    <a:pt x="509922" y="91236"/>
                  </a:lnTo>
                  <a:lnTo>
                    <a:pt x="545105" y="71246"/>
                  </a:lnTo>
                  <a:lnTo>
                    <a:pt x="581487" y="51295"/>
                  </a:lnTo>
                  <a:lnTo>
                    <a:pt x="590671" y="46465"/>
                  </a:lnTo>
                  <a:lnTo>
                    <a:pt x="578952" y="23937"/>
                  </a:lnTo>
                  <a:close/>
                </a:path>
                <a:path w="652779" h="1322070">
                  <a:moveTo>
                    <a:pt x="561619" y="1268018"/>
                  </a:moveTo>
                  <a:lnTo>
                    <a:pt x="561822" y="1268145"/>
                  </a:lnTo>
                  <a:lnTo>
                    <a:pt x="561619" y="1268018"/>
                  </a:lnTo>
                  <a:close/>
                </a:path>
                <a:path w="652779" h="1322070">
                  <a:moveTo>
                    <a:pt x="525919" y="1246898"/>
                  </a:moveTo>
                  <a:lnTo>
                    <a:pt x="526084" y="1247000"/>
                  </a:lnTo>
                  <a:lnTo>
                    <a:pt x="525919" y="1246898"/>
                  </a:lnTo>
                  <a:close/>
                </a:path>
                <a:path w="652779" h="1322070">
                  <a:moveTo>
                    <a:pt x="491553" y="1225864"/>
                  </a:moveTo>
                  <a:close/>
                </a:path>
                <a:path w="652779" h="1322070">
                  <a:moveTo>
                    <a:pt x="491418" y="1225778"/>
                  </a:moveTo>
                  <a:lnTo>
                    <a:pt x="491553" y="1225864"/>
                  </a:lnTo>
                  <a:lnTo>
                    <a:pt x="491418" y="1225778"/>
                  </a:lnTo>
                  <a:close/>
                </a:path>
                <a:path w="652779" h="1322070">
                  <a:moveTo>
                    <a:pt x="458249" y="1204753"/>
                  </a:moveTo>
                  <a:close/>
                </a:path>
                <a:path w="652779" h="1322070">
                  <a:moveTo>
                    <a:pt x="458143" y="1204683"/>
                  </a:moveTo>
                  <a:close/>
                </a:path>
                <a:path w="652779" h="1322070">
                  <a:moveTo>
                    <a:pt x="426120" y="1183614"/>
                  </a:moveTo>
                  <a:lnTo>
                    <a:pt x="426288" y="1183728"/>
                  </a:lnTo>
                  <a:lnTo>
                    <a:pt x="426120" y="1183614"/>
                  </a:lnTo>
                  <a:close/>
                </a:path>
                <a:path w="652779" h="1322070">
                  <a:moveTo>
                    <a:pt x="395300" y="1162570"/>
                  </a:moveTo>
                  <a:lnTo>
                    <a:pt x="395490" y="1162710"/>
                  </a:lnTo>
                  <a:lnTo>
                    <a:pt x="395300" y="1162570"/>
                  </a:lnTo>
                  <a:close/>
                </a:path>
                <a:path w="652779" h="1322070">
                  <a:moveTo>
                    <a:pt x="365749" y="1141564"/>
                  </a:moveTo>
                  <a:lnTo>
                    <a:pt x="365937" y="1141704"/>
                  </a:lnTo>
                  <a:lnTo>
                    <a:pt x="365749" y="1141564"/>
                  </a:lnTo>
                  <a:close/>
                </a:path>
                <a:path w="652779" h="1322070">
                  <a:moveTo>
                    <a:pt x="337413" y="1120584"/>
                  </a:moveTo>
                  <a:lnTo>
                    <a:pt x="337616" y="1120749"/>
                  </a:lnTo>
                  <a:lnTo>
                    <a:pt x="337413" y="1120584"/>
                  </a:lnTo>
                  <a:close/>
                </a:path>
                <a:path w="652779" h="1322070">
                  <a:moveTo>
                    <a:pt x="310324" y="1099642"/>
                  </a:moveTo>
                  <a:lnTo>
                    <a:pt x="310540" y="1099819"/>
                  </a:lnTo>
                  <a:lnTo>
                    <a:pt x="310324" y="1099642"/>
                  </a:lnTo>
                  <a:close/>
                </a:path>
                <a:path w="652779" h="1322070">
                  <a:moveTo>
                    <a:pt x="284552" y="1078807"/>
                  </a:moveTo>
                  <a:lnTo>
                    <a:pt x="284695" y="1078928"/>
                  </a:lnTo>
                  <a:lnTo>
                    <a:pt x="284552" y="1078807"/>
                  </a:lnTo>
                  <a:close/>
                </a:path>
                <a:path w="652779" h="1322070">
                  <a:moveTo>
                    <a:pt x="284471" y="1078737"/>
                  </a:moveTo>
                  <a:close/>
                </a:path>
                <a:path w="652779" h="1322070">
                  <a:moveTo>
                    <a:pt x="259867" y="1057870"/>
                  </a:moveTo>
                  <a:lnTo>
                    <a:pt x="260083" y="1058062"/>
                  </a:lnTo>
                  <a:lnTo>
                    <a:pt x="259867" y="1057870"/>
                  </a:lnTo>
                  <a:close/>
                </a:path>
                <a:path w="652779" h="1322070">
                  <a:moveTo>
                    <a:pt x="259855" y="1057859"/>
                  </a:moveTo>
                  <a:close/>
                </a:path>
                <a:path w="652779" h="1322070">
                  <a:moveTo>
                    <a:pt x="236474" y="1037018"/>
                  </a:moveTo>
                  <a:lnTo>
                    <a:pt x="236715" y="1037247"/>
                  </a:lnTo>
                  <a:lnTo>
                    <a:pt x="236474" y="1037018"/>
                  </a:lnTo>
                  <a:close/>
                </a:path>
                <a:path w="652779" h="1322070">
                  <a:moveTo>
                    <a:pt x="214526" y="1016417"/>
                  </a:moveTo>
                  <a:close/>
                </a:path>
                <a:path w="652779" h="1322070">
                  <a:moveTo>
                    <a:pt x="214336" y="1016228"/>
                  </a:moveTo>
                  <a:lnTo>
                    <a:pt x="214526" y="1016417"/>
                  </a:lnTo>
                  <a:lnTo>
                    <a:pt x="214336" y="1016228"/>
                  </a:lnTo>
                  <a:close/>
                </a:path>
                <a:path w="652779" h="1322070">
                  <a:moveTo>
                    <a:pt x="193655" y="995696"/>
                  </a:moveTo>
                  <a:close/>
                </a:path>
                <a:path w="652779" h="1322070">
                  <a:moveTo>
                    <a:pt x="193434" y="995464"/>
                  </a:moveTo>
                  <a:lnTo>
                    <a:pt x="193655" y="995696"/>
                  </a:lnTo>
                  <a:lnTo>
                    <a:pt x="193434" y="995464"/>
                  </a:lnTo>
                  <a:close/>
                </a:path>
                <a:path w="652779" h="1322070">
                  <a:moveTo>
                    <a:pt x="173767" y="974750"/>
                  </a:moveTo>
                  <a:lnTo>
                    <a:pt x="174028" y="975042"/>
                  </a:lnTo>
                  <a:lnTo>
                    <a:pt x="173767" y="974750"/>
                  </a:lnTo>
                  <a:close/>
                </a:path>
                <a:path w="652779" h="1322070">
                  <a:moveTo>
                    <a:pt x="155350" y="954120"/>
                  </a:moveTo>
                  <a:lnTo>
                    <a:pt x="155587" y="954404"/>
                  </a:lnTo>
                  <a:lnTo>
                    <a:pt x="155350" y="954120"/>
                  </a:lnTo>
                  <a:close/>
                </a:path>
                <a:path w="652779" h="1322070">
                  <a:moveTo>
                    <a:pt x="155322" y="954087"/>
                  </a:moveTo>
                  <a:close/>
                </a:path>
                <a:path w="652779" h="1322070">
                  <a:moveTo>
                    <a:pt x="138315" y="933690"/>
                  </a:moveTo>
                  <a:close/>
                </a:path>
                <a:path w="652779" h="1322070">
                  <a:moveTo>
                    <a:pt x="138138" y="933462"/>
                  </a:moveTo>
                  <a:lnTo>
                    <a:pt x="138315" y="933690"/>
                  </a:lnTo>
                  <a:lnTo>
                    <a:pt x="138138" y="933462"/>
                  </a:lnTo>
                  <a:close/>
                </a:path>
                <a:path w="652779" h="1322070">
                  <a:moveTo>
                    <a:pt x="122391" y="913201"/>
                  </a:moveTo>
                  <a:close/>
                </a:path>
                <a:path w="652779" h="1322070">
                  <a:moveTo>
                    <a:pt x="122166" y="912888"/>
                  </a:moveTo>
                  <a:lnTo>
                    <a:pt x="122391" y="913201"/>
                  </a:lnTo>
                  <a:lnTo>
                    <a:pt x="122166" y="912888"/>
                  </a:lnTo>
                  <a:close/>
                </a:path>
                <a:path w="652779" h="1322070">
                  <a:moveTo>
                    <a:pt x="107605" y="892628"/>
                  </a:moveTo>
                  <a:lnTo>
                    <a:pt x="107708" y="892784"/>
                  </a:lnTo>
                  <a:lnTo>
                    <a:pt x="107605" y="892628"/>
                  </a:lnTo>
                  <a:close/>
                </a:path>
                <a:path w="652779" h="1322070">
                  <a:moveTo>
                    <a:pt x="107432" y="892365"/>
                  </a:moveTo>
                  <a:lnTo>
                    <a:pt x="107605" y="892628"/>
                  </a:lnTo>
                  <a:lnTo>
                    <a:pt x="107432" y="892365"/>
                  </a:lnTo>
                  <a:close/>
                </a:path>
                <a:path w="652779" h="1322070">
                  <a:moveTo>
                    <a:pt x="93963" y="871965"/>
                  </a:moveTo>
                  <a:lnTo>
                    <a:pt x="94195" y="872350"/>
                  </a:lnTo>
                  <a:lnTo>
                    <a:pt x="93963" y="871965"/>
                  </a:lnTo>
                  <a:close/>
                </a:path>
                <a:path w="652779" h="1322070">
                  <a:moveTo>
                    <a:pt x="93920" y="871893"/>
                  </a:moveTo>
                  <a:close/>
                </a:path>
                <a:path w="652779" h="1322070">
                  <a:moveTo>
                    <a:pt x="81811" y="851776"/>
                  </a:moveTo>
                  <a:lnTo>
                    <a:pt x="81914" y="851966"/>
                  </a:lnTo>
                  <a:lnTo>
                    <a:pt x="81811" y="851776"/>
                  </a:lnTo>
                  <a:close/>
                </a:path>
                <a:path w="652779" h="1322070">
                  <a:moveTo>
                    <a:pt x="81652" y="851484"/>
                  </a:moveTo>
                  <a:lnTo>
                    <a:pt x="81811" y="851776"/>
                  </a:lnTo>
                  <a:lnTo>
                    <a:pt x="81652" y="851484"/>
                  </a:lnTo>
                  <a:close/>
                </a:path>
                <a:path w="652779" h="1322070">
                  <a:moveTo>
                    <a:pt x="70716" y="831364"/>
                  </a:moveTo>
                  <a:lnTo>
                    <a:pt x="70853" y="831646"/>
                  </a:lnTo>
                  <a:lnTo>
                    <a:pt x="70716" y="831364"/>
                  </a:lnTo>
                  <a:close/>
                </a:path>
                <a:path w="652779" h="1322070">
                  <a:moveTo>
                    <a:pt x="70600" y="831126"/>
                  </a:moveTo>
                  <a:lnTo>
                    <a:pt x="70716" y="831364"/>
                  </a:lnTo>
                  <a:lnTo>
                    <a:pt x="70600" y="831126"/>
                  </a:lnTo>
                  <a:close/>
                </a:path>
                <a:path w="652779" h="1322070">
                  <a:moveTo>
                    <a:pt x="60872" y="811095"/>
                  </a:moveTo>
                  <a:lnTo>
                    <a:pt x="60998" y="811390"/>
                  </a:lnTo>
                  <a:lnTo>
                    <a:pt x="60872" y="811095"/>
                  </a:lnTo>
                  <a:close/>
                </a:path>
                <a:path w="652779" h="1322070">
                  <a:moveTo>
                    <a:pt x="60759" y="810831"/>
                  </a:moveTo>
                  <a:lnTo>
                    <a:pt x="60872" y="811095"/>
                  </a:lnTo>
                  <a:lnTo>
                    <a:pt x="60759" y="810831"/>
                  </a:lnTo>
                  <a:close/>
                </a:path>
                <a:path w="652779" h="1322070">
                  <a:moveTo>
                    <a:pt x="52278" y="790956"/>
                  </a:moveTo>
                  <a:lnTo>
                    <a:pt x="52362" y="791184"/>
                  </a:lnTo>
                  <a:lnTo>
                    <a:pt x="52278" y="790956"/>
                  </a:lnTo>
                  <a:close/>
                </a:path>
                <a:path w="652779" h="1322070">
                  <a:moveTo>
                    <a:pt x="52142" y="790587"/>
                  </a:moveTo>
                  <a:lnTo>
                    <a:pt x="52278" y="790956"/>
                  </a:lnTo>
                  <a:lnTo>
                    <a:pt x="52142" y="790587"/>
                  </a:lnTo>
                  <a:close/>
                </a:path>
                <a:path w="652779" h="1322070">
                  <a:moveTo>
                    <a:pt x="44838" y="770738"/>
                  </a:moveTo>
                  <a:lnTo>
                    <a:pt x="44932" y="771042"/>
                  </a:lnTo>
                  <a:lnTo>
                    <a:pt x="44838" y="770738"/>
                  </a:lnTo>
                  <a:close/>
                </a:path>
                <a:path w="652779" h="1322070">
                  <a:moveTo>
                    <a:pt x="44736" y="770407"/>
                  </a:moveTo>
                  <a:lnTo>
                    <a:pt x="44838" y="770738"/>
                  </a:lnTo>
                  <a:lnTo>
                    <a:pt x="44736" y="770407"/>
                  </a:lnTo>
                  <a:close/>
                </a:path>
                <a:path w="652779" h="1322070">
                  <a:moveTo>
                    <a:pt x="38621" y="750649"/>
                  </a:moveTo>
                  <a:lnTo>
                    <a:pt x="38696" y="750950"/>
                  </a:lnTo>
                  <a:lnTo>
                    <a:pt x="38621" y="750649"/>
                  </a:lnTo>
                  <a:close/>
                </a:path>
                <a:path w="652779" h="1322070">
                  <a:moveTo>
                    <a:pt x="38528" y="750277"/>
                  </a:moveTo>
                  <a:lnTo>
                    <a:pt x="38621" y="750649"/>
                  </a:lnTo>
                  <a:lnTo>
                    <a:pt x="38528" y="750277"/>
                  </a:lnTo>
                  <a:close/>
                </a:path>
                <a:path w="652779" h="1322070">
                  <a:moveTo>
                    <a:pt x="33635" y="730744"/>
                  </a:moveTo>
                  <a:lnTo>
                    <a:pt x="33667" y="730910"/>
                  </a:lnTo>
                  <a:lnTo>
                    <a:pt x="33635" y="730744"/>
                  </a:lnTo>
                  <a:close/>
                </a:path>
                <a:path w="652779" h="1322070">
                  <a:moveTo>
                    <a:pt x="33534" y="730211"/>
                  </a:moveTo>
                  <a:lnTo>
                    <a:pt x="33635" y="730744"/>
                  </a:lnTo>
                  <a:lnTo>
                    <a:pt x="33534" y="730211"/>
                  </a:lnTo>
                  <a:close/>
                </a:path>
                <a:path w="652779" h="1322070">
                  <a:moveTo>
                    <a:pt x="29765" y="710497"/>
                  </a:moveTo>
                  <a:lnTo>
                    <a:pt x="29819" y="710907"/>
                  </a:lnTo>
                  <a:lnTo>
                    <a:pt x="29765" y="710497"/>
                  </a:lnTo>
                  <a:close/>
                </a:path>
                <a:path w="652779" h="1322070">
                  <a:moveTo>
                    <a:pt x="29723" y="710183"/>
                  </a:moveTo>
                  <a:lnTo>
                    <a:pt x="29765" y="710497"/>
                  </a:lnTo>
                  <a:lnTo>
                    <a:pt x="29723" y="710183"/>
                  </a:lnTo>
                  <a:close/>
                </a:path>
                <a:path w="652779" h="1322070">
                  <a:moveTo>
                    <a:pt x="27126" y="690586"/>
                  </a:moveTo>
                  <a:lnTo>
                    <a:pt x="27152" y="690943"/>
                  </a:lnTo>
                  <a:lnTo>
                    <a:pt x="27126" y="690586"/>
                  </a:lnTo>
                  <a:close/>
                </a:path>
                <a:path w="652779" h="1322070">
                  <a:moveTo>
                    <a:pt x="27099" y="690206"/>
                  </a:moveTo>
                  <a:lnTo>
                    <a:pt x="27126" y="690586"/>
                  </a:lnTo>
                  <a:lnTo>
                    <a:pt x="27099" y="690206"/>
                  </a:lnTo>
                  <a:close/>
                </a:path>
                <a:path w="652779" h="1322070">
                  <a:moveTo>
                    <a:pt x="25673" y="670531"/>
                  </a:moveTo>
                  <a:lnTo>
                    <a:pt x="25679" y="671017"/>
                  </a:lnTo>
                  <a:lnTo>
                    <a:pt x="25673" y="670531"/>
                  </a:lnTo>
                  <a:close/>
                </a:path>
                <a:path w="652779" h="1322070">
                  <a:moveTo>
                    <a:pt x="25669" y="670267"/>
                  </a:moveTo>
                  <a:lnTo>
                    <a:pt x="25673" y="670531"/>
                  </a:lnTo>
                  <a:lnTo>
                    <a:pt x="25669" y="670267"/>
                  </a:lnTo>
                  <a:close/>
                </a:path>
                <a:path w="652779" h="1322070">
                  <a:moveTo>
                    <a:pt x="25417" y="650730"/>
                  </a:moveTo>
                  <a:lnTo>
                    <a:pt x="25400" y="651116"/>
                  </a:lnTo>
                  <a:lnTo>
                    <a:pt x="25417" y="650730"/>
                  </a:lnTo>
                  <a:close/>
                </a:path>
                <a:path w="652779" h="1322070">
                  <a:moveTo>
                    <a:pt x="25434" y="650354"/>
                  </a:moveTo>
                  <a:lnTo>
                    <a:pt x="25417" y="650730"/>
                  </a:lnTo>
                  <a:lnTo>
                    <a:pt x="25434" y="650354"/>
                  </a:lnTo>
                  <a:close/>
                </a:path>
                <a:path w="652779" h="1322070">
                  <a:moveTo>
                    <a:pt x="26317" y="630961"/>
                  </a:moveTo>
                  <a:lnTo>
                    <a:pt x="26288" y="631228"/>
                  </a:lnTo>
                  <a:lnTo>
                    <a:pt x="26317" y="630961"/>
                  </a:lnTo>
                  <a:close/>
                </a:path>
                <a:path w="652779" h="1322070">
                  <a:moveTo>
                    <a:pt x="26369" y="630466"/>
                  </a:moveTo>
                  <a:lnTo>
                    <a:pt x="26317" y="630961"/>
                  </a:lnTo>
                  <a:lnTo>
                    <a:pt x="26369" y="630466"/>
                  </a:lnTo>
                  <a:close/>
                </a:path>
                <a:path w="652779" h="1322070">
                  <a:moveTo>
                    <a:pt x="28437" y="610942"/>
                  </a:moveTo>
                  <a:lnTo>
                    <a:pt x="28371" y="611339"/>
                  </a:lnTo>
                  <a:lnTo>
                    <a:pt x="28437" y="610942"/>
                  </a:lnTo>
                  <a:close/>
                </a:path>
                <a:path w="652779" h="1322070">
                  <a:moveTo>
                    <a:pt x="28493" y="610603"/>
                  </a:moveTo>
                  <a:lnTo>
                    <a:pt x="28437" y="610942"/>
                  </a:lnTo>
                  <a:lnTo>
                    <a:pt x="28493" y="610603"/>
                  </a:lnTo>
                  <a:close/>
                </a:path>
                <a:path w="652779" h="1322070">
                  <a:moveTo>
                    <a:pt x="31711" y="591129"/>
                  </a:moveTo>
                  <a:lnTo>
                    <a:pt x="31635" y="591464"/>
                  </a:lnTo>
                  <a:lnTo>
                    <a:pt x="31711" y="591129"/>
                  </a:lnTo>
                  <a:close/>
                </a:path>
                <a:path w="652779" h="1322070">
                  <a:moveTo>
                    <a:pt x="31798" y="590740"/>
                  </a:moveTo>
                  <a:lnTo>
                    <a:pt x="31711" y="591129"/>
                  </a:lnTo>
                  <a:lnTo>
                    <a:pt x="31798" y="590740"/>
                  </a:lnTo>
                  <a:close/>
                </a:path>
                <a:path w="652779" h="1322070">
                  <a:moveTo>
                    <a:pt x="36190" y="571235"/>
                  </a:moveTo>
                  <a:lnTo>
                    <a:pt x="36093" y="571576"/>
                  </a:lnTo>
                  <a:lnTo>
                    <a:pt x="36190" y="571235"/>
                  </a:lnTo>
                  <a:close/>
                </a:path>
                <a:path w="652779" h="1322070">
                  <a:moveTo>
                    <a:pt x="36292" y="570877"/>
                  </a:moveTo>
                  <a:lnTo>
                    <a:pt x="36190" y="571235"/>
                  </a:lnTo>
                  <a:lnTo>
                    <a:pt x="36292" y="570877"/>
                  </a:lnTo>
                  <a:close/>
                </a:path>
                <a:path w="652779" h="1322070">
                  <a:moveTo>
                    <a:pt x="41902" y="551218"/>
                  </a:moveTo>
                  <a:lnTo>
                    <a:pt x="41744" y="551675"/>
                  </a:lnTo>
                  <a:lnTo>
                    <a:pt x="41902" y="551218"/>
                  </a:lnTo>
                  <a:close/>
                </a:path>
                <a:path w="652779" h="1322070">
                  <a:moveTo>
                    <a:pt x="48750" y="531399"/>
                  </a:moveTo>
                  <a:lnTo>
                    <a:pt x="48602" y="531761"/>
                  </a:lnTo>
                  <a:lnTo>
                    <a:pt x="48750" y="531399"/>
                  </a:lnTo>
                  <a:close/>
                </a:path>
                <a:path w="652779" h="1322070">
                  <a:moveTo>
                    <a:pt x="48860" y="531126"/>
                  </a:moveTo>
                  <a:lnTo>
                    <a:pt x="48750" y="531399"/>
                  </a:lnTo>
                  <a:lnTo>
                    <a:pt x="48860" y="531126"/>
                  </a:lnTo>
                  <a:close/>
                </a:path>
                <a:path w="652779" h="1322070">
                  <a:moveTo>
                    <a:pt x="56857" y="511426"/>
                  </a:moveTo>
                  <a:lnTo>
                    <a:pt x="56667" y="511835"/>
                  </a:lnTo>
                  <a:lnTo>
                    <a:pt x="56857" y="511426"/>
                  </a:lnTo>
                  <a:close/>
                </a:path>
                <a:path w="652779" h="1322070">
                  <a:moveTo>
                    <a:pt x="66244" y="491324"/>
                  </a:moveTo>
                  <a:lnTo>
                    <a:pt x="66007" y="491775"/>
                  </a:lnTo>
                  <a:lnTo>
                    <a:pt x="66244" y="491324"/>
                  </a:lnTo>
                  <a:close/>
                </a:path>
                <a:path w="652779" h="1322070">
                  <a:moveTo>
                    <a:pt x="76746" y="471398"/>
                  </a:moveTo>
                  <a:lnTo>
                    <a:pt x="76495" y="471826"/>
                  </a:lnTo>
                  <a:lnTo>
                    <a:pt x="76746" y="471398"/>
                  </a:lnTo>
                  <a:close/>
                </a:path>
                <a:path w="652779" h="1322070">
                  <a:moveTo>
                    <a:pt x="88325" y="451659"/>
                  </a:moveTo>
                  <a:lnTo>
                    <a:pt x="88150" y="451929"/>
                  </a:lnTo>
                  <a:lnTo>
                    <a:pt x="88325" y="451659"/>
                  </a:lnTo>
                  <a:close/>
                </a:path>
                <a:path w="652779" h="1322070">
                  <a:moveTo>
                    <a:pt x="115465" y="411635"/>
                  </a:moveTo>
                  <a:lnTo>
                    <a:pt x="115252" y="411911"/>
                  </a:lnTo>
                  <a:lnTo>
                    <a:pt x="115465" y="411635"/>
                  </a:lnTo>
                  <a:close/>
                </a:path>
                <a:path w="652779" h="1322070">
                  <a:moveTo>
                    <a:pt x="165430" y="351485"/>
                  </a:moveTo>
                  <a:lnTo>
                    <a:pt x="165138" y="351789"/>
                  </a:lnTo>
                  <a:lnTo>
                    <a:pt x="165430" y="351485"/>
                  </a:lnTo>
                  <a:close/>
                </a:path>
                <a:path w="652779" h="1322070">
                  <a:moveTo>
                    <a:pt x="204850" y="311416"/>
                  </a:moveTo>
                  <a:lnTo>
                    <a:pt x="204571" y="311670"/>
                  </a:lnTo>
                  <a:lnTo>
                    <a:pt x="204850" y="311416"/>
                  </a:lnTo>
                  <a:close/>
                </a:path>
                <a:path w="652779" h="1322070">
                  <a:moveTo>
                    <a:pt x="226423" y="291376"/>
                  </a:moveTo>
                  <a:lnTo>
                    <a:pt x="226148" y="291617"/>
                  </a:lnTo>
                  <a:lnTo>
                    <a:pt x="226423" y="291376"/>
                  </a:lnTo>
                  <a:close/>
                </a:path>
                <a:path w="652779" h="1322070">
                  <a:moveTo>
                    <a:pt x="639289" y="18059"/>
                  </a:moveTo>
                  <a:lnTo>
                    <a:pt x="590156" y="18059"/>
                  </a:lnTo>
                  <a:lnTo>
                    <a:pt x="601954" y="40551"/>
                  </a:lnTo>
                  <a:lnTo>
                    <a:pt x="590671" y="46465"/>
                  </a:lnTo>
                  <a:lnTo>
                    <a:pt x="602373" y="68960"/>
                  </a:lnTo>
                  <a:lnTo>
                    <a:pt x="639289" y="18059"/>
                  </a:lnTo>
                  <a:close/>
                </a:path>
                <a:path w="652779" h="1322070">
                  <a:moveTo>
                    <a:pt x="581672" y="51193"/>
                  </a:moveTo>
                  <a:lnTo>
                    <a:pt x="581456" y="51295"/>
                  </a:lnTo>
                  <a:lnTo>
                    <a:pt x="581672" y="51193"/>
                  </a:lnTo>
                  <a:close/>
                </a:path>
                <a:path w="652779" h="1322070">
                  <a:moveTo>
                    <a:pt x="590156" y="18059"/>
                  </a:moveTo>
                  <a:lnTo>
                    <a:pt x="578952" y="23937"/>
                  </a:lnTo>
                  <a:lnTo>
                    <a:pt x="590671" y="46465"/>
                  </a:lnTo>
                  <a:lnTo>
                    <a:pt x="601954" y="40551"/>
                  </a:lnTo>
                  <a:lnTo>
                    <a:pt x="590156" y="18059"/>
                  </a:lnTo>
                  <a:close/>
                </a:path>
                <a:path w="652779" h="1322070">
                  <a:moveTo>
                    <a:pt x="652386" y="0"/>
                  </a:moveTo>
                  <a:lnTo>
                    <a:pt x="567207" y="1358"/>
                  </a:lnTo>
                  <a:lnTo>
                    <a:pt x="578952" y="23937"/>
                  </a:lnTo>
                  <a:lnTo>
                    <a:pt x="590156" y="18059"/>
                  </a:lnTo>
                  <a:lnTo>
                    <a:pt x="639289" y="18059"/>
                  </a:lnTo>
                  <a:lnTo>
                    <a:pt x="6523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06039" y="7322718"/>
              <a:ext cx="939165" cy="755015"/>
            </a:xfrm>
            <a:custGeom>
              <a:avLst/>
              <a:gdLst/>
              <a:ahLst/>
              <a:cxnLst/>
              <a:rect l="l" t="t" r="r" b="b"/>
              <a:pathLst>
                <a:path w="939164" h="755015">
                  <a:moveTo>
                    <a:pt x="469515" y="0"/>
                  </a:moveTo>
                  <a:lnTo>
                    <a:pt x="939030" y="754847"/>
                  </a:lnTo>
                  <a:lnTo>
                    <a:pt x="0" y="754847"/>
                  </a:lnTo>
                  <a:lnTo>
                    <a:pt x="469515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984271" y="7459471"/>
            <a:ext cx="18478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latin typeface="Carlito"/>
                <a:cs typeface="Carlito"/>
              </a:rPr>
              <a:t>?</a:t>
            </a:r>
            <a:endParaRPr sz="2700">
              <a:latin typeface="Carlito"/>
              <a:cs typeface="Carlito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630140" y="2925419"/>
            <a:ext cx="998219" cy="563245"/>
            <a:chOff x="4630140" y="2925419"/>
            <a:chExt cx="998219" cy="563245"/>
          </a:xfrm>
        </p:grpSpPr>
        <p:sp>
          <p:nvSpPr>
            <p:cNvPr id="46" name="object 46"/>
            <p:cNvSpPr/>
            <p:nvPr/>
          </p:nvSpPr>
          <p:spPr>
            <a:xfrm>
              <a:off x="4636490" y="2931769"/>
              <a:ext cx="133985" cy="550545"/>
            </a:xfrm>
            <a:custGeom>
              <a:avLst/>
              <a:gdLst/>
              <a:ahLst/>
              <a:cxnLst/>
              <a:rect l="l" t="t" r="r" b="b"/>
              <a:pathLst>
                <a:path w="133985" h="550545">
                  <a:moveTo>
                    <a:pt x="0" y="0"/>
                  </a:moveTo>
                  <a:lnTo>
                    <a:pt x="133428" y="55028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636490" y="2939186"/>
              <a:ext cx="504190" cy="0"/>
            </a:xfrm>
            <a:custGeom>
              <a:avLst/>
              <a:gdLst/>
              <a:ahLst/>
              <a:cxnLst/>
              <a:rect l="l" t="t" r="r" b="b"/>
              <a:pathLst>
                <a:path w="504189" h="0">
                  <a:moveTo>
                    <a:pt x="0" y="0"/>
                  </a:moveTo>
                  <a:lnTo>
                    <a:pt x="503626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147945" y="2946603"/>
              <a:ext cx="474345" cy="45085"/>
            </a:xfrm>
            <a:custGeom>
              <a:avLst/>
              <a:gdLst/>
              <a:ahLst/>
              <a:cxnLst/>
              <a:rect l="l" t="t" r="r" b="b"/>
              <a:pathLst>
                <a:path w="474345" h="45085">
                  <a:moveTo>
                    <a:pt x="0" y="0"/>
                  </a:moveTo>
                  <a:lnTo>
                    <a:pt x="473977" y="4447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258600" y="3015133"/>
              <a:ext cx="356870" cy="431165"/>
            </a:xfrm>
            <a:custGeom>
              <a:avLst/>
              <a:gdLst/>
              <a:ahLst/>
              <a:cxnLst/>
              <a:rect l="l" t="t" r="r" b="b"/>
              <a:pathLst>
                <a:path w="356870" h="431164">
                  <a:moveTo>
                    <a:pt x="0" y="430745"/>
                  </a:moveTo>
                  <a:lnTo>
                    <a:pt x="35662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086262" y="2997599"/>
              <a:ext cx="172720" cy="433705"/>
            </a:xfrm>
            <a:custGeom>
              <a:avLst/>
              <a:gdLst/>
              <a:ahLst/>
              <a:cxnLst/>
              <a:rect l="l" t="t" r="r" b="b"/>
              <a:pathLst>
                <a:path w="172720" h="433704">
                  <a:moveTo>
                    <a:pt x="172338" y="43345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48303" y="2959178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39" h="510539">
                  <a:moveTo>
                    <a:pt x="510296" y="51029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48303" y="3445750"/>
              <a:ext cx="510540" cy="0"/>
            </a:xfrm>
            <a:custGeom>
              <a:avLst/>
              <a:gdLst/>
              <a:ahLst/>
              <a:cxnLst/>
              <a:rect l="l" t="t" r="r" b="b"/>
              <a:pathLst>
                <a:path w="510539" h="0">
                  <a:moveTo>
                    <a:pt x="510296" y="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773980" y="2938302"/>
              <a:ext cx="374650" cy="522605"/>
            </a:xfrm>
            <a:custGeom>
              <a:avLst/>
              <a:gdLst/>
              <a:ahLst/>
              <a:cxnLst/>
              <a:rect l="l" t="t" r="r" b="b"/>
              <a:pathLst>
                <a:path w="374650" h="522604">
                  <a:moveTo>
                    <a:pt x="0" y="522409"/>
                  </a:moveTo>
                  <a:lnTo>
                    <a:pt x="37415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7256132" y="2663672"/>
            <a:ext cx="1679575" cy="1056640"/>
            <a:chOff x="7256132" y="2663672"/>
            <a:chExt cx="1679575" cy="1056640"/>
          </a:xfrm>
        </p:grpSpPr>
        <p:sp>
          <p:nvSpPr>
            <p:cNvPr id="55" name="object 55"/>
            <p:cNvSpPr/>
            <p:nvPr/>
          </p:nvSpPr>
          <p:spPr>
            <a:xfrm>
              <a:off x="7668869" y="2965805"/>
              <a:ext cx="133985" cy="550545"/>
            </a:xfrm>
            <a:custGeom>
              <a:avLst/>
              <a:gdLst/>
              <a:ahLst/>
              <a:cxnLst/>
              <a:rect l="l" t="t" r="r" b="b"/>
              <a:pathLst>
                <a:path w="133984" h="550545">
                  <a:moveTo>
                    <a:pt x="0" y="0"/>
                  </a:moveTo>
                  <a:lnTo>
                    <a:pt x="133428" y="550282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668869" y="2973209"/>
              <a:ext cx="504190" cy="0"/>
            </a:xfrm>
            <a:custGeom>
              <a:avLst/>
              <a:gdLst/>
              <a:ahLst/>
              <a:cxnLst/>
              <a:rect l="l" t="t" r="r" b="b"/>
              <a:pathLst>
                <a:path w="504190" h="0">
                  <a:moveTo>
                    <a:pt x="0" y="0"/>
                  </a:moveTo>
                  <a:lnTo>
                    <a:pt x="503626" y="1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180311" y="2980626"/>
              <a:ext cx="474345" cy="45085"/>
            </a:xfrm>
            <a:custGeom>
              <a:avLst/>
              <a:gdLst/>
              <a:ahLst/>
              <a:cxnLst/>
              <a:rect l="l" t="t" r="r" b="b"/>
              <a:pathLst>
                <a:path w="474345" h="45085">
                  <a:moveTo>
                    <a:pt x="0" y="0"/>
                  </a:moveTo>
                  <a:lnTo>
                    <a:pt x="473977" y="44477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290979" y="3049169"/>
              <a:ext cx="356870" cy="431165"/>
            </a:xfrm>
            <a:custGeom>
              <a:avLst/>
              <a:gdLst/>
              <a:ahLst/>
              <a:cxnLst/>
              <a:rect l="l" t="t" r="r" b="b"/>
              <a:pathLst>
                <a:path w="356870" h="431164">
                  <a:moveTo>
                    <a:pt x="0" y="430745"/>
                  </a:moveTo>
                  <a:lnTo>
                    <a:pt x="35661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118640" y="3031622"/>
              <a:ext cx="172720" cy="433705"/>
            </a:xfrm>
            <a:custGeom>
              <a:avLst/>
              <a:gdLst/>
              <a:ahLst/>
              <a:cxnLst/>
              <a:rect l="l" t="t" r="r" b="b"/>
              <a:pathLst>
                <a:path w="172720" h="433704">
                  <a:moveTo>
                    <a:pt x="172338" y="43345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780682" y="2993201"/>
              <a:ext cx="510540" cy="510540"/>
            </a:xfrm>
            <a:custGeom>
              <a:avLst/>
              <a:gdLst/>
              <a:ahLst/>
              <a:cxnLst/>
              <a:rect l="l" t="t" r="r" b="b"/>
              <a:pathLst>
                <a:path w="510540" h="510539">
                  <a:moveTo>
                    <a:pt x="510296" y="51029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780682" y="3479773"/>
              <a:ext cx="510540" cy="0"/>
            </a:xfrm>
            <a:custGeom>
              <a:avLst/>
              <a:gdLst/>
              <a:ahLst/>
              <a:cxnLst/>
              <a:rect l="l" t="t" r="r" b="b"/>
              <a:pathLst>
                <a:path w="510540" h="0">
                  <a:moveTo>
                    <a:pt x="510296" y="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806359" y="2972325"/>
              <a:ext cx="374650" cy="522605"/>
            </a:xfrm>
            <a:custGeom>
              <a:avLst/>
              <a:gdLst/>
              <a:ahLst/>
              <a:cxnLst/>
              <a:rect l="l" t="t" r="r" b="b"/>
              <a:pathLst>
                <a:path w="374650" h="522604">
                  <a:moveTo>
                    <a:pt x="0" y="522409"/>
                  </a:moveTo>
                  <a:lnTo>
                    <a:pt x="37415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256132" y="2663672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39">
                  <a:moveTo>
                    <a:pt x="1679536" y="0"/>
                  </a:moveTo>
                  <a:lnTo>
                    <a:pt x="0" y="0"/>
                  </a:lnTo>
                  <a:lnTo>
                    <a:pt x="0" y="1056601"/>
                  </a:lnTo>
                  <a:lnTo>
                    <a:pt x="1679536" y="1056601"/>
                  </a:lnTo>
                  <a:lnTo>
                    <a:pt x="16795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415745" y="2762364"/>
              <a:ext cx="366345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912734" y="2762364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059839" y="3238436"/>
              <a:ext cx="366345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8398598" y="2842679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526616" y="3238436"/>
              <a:ext cx="366345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511148" y="2794383"/>
              <a:ext cx="378330" cy="3783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0" name="object 70"/>
          <p:cNvGrpSpPr/>
          <p:nvPr/>
        </p:nvGrpSpPr>
        <p:grpSpPr>
          <a:xfrm>
            <a:off x="9393796" y="2663672"/>
            <a:ext cx="1679575" cy="1056640"/>
            <a:chOff x="9393796" y="2663672"/>
            <a:chExt cx="1679575" cy="1056640"/>
          </a:xfrm>
        </p:grpSpPr>
        <p:sp>
          <p:nvSpPr>
            <p:cNvPr id="71" name="object 71"/>
            <p:cNvSpPr/>
            <p:nvPr/>
          </p:nvSpPr>
          <p:spPr>
            <a:xfrm>
              <a:off x="10311409" y="2988043"/>
              <a:ext cx="474345" cy="45085"/>
            </a:xfrm>
            <a:custGeom>
              <a:avLst/>
              <a:gdLst/>
              <a:ahLst/>
              <a:cxnLst/>
              <a:rect l="l" t="t" r="r" b="b"/>
              <a:pathLst>
                <a:path w="474345" h="45085">
                  <a:moveTo>
                    <a:pt x="0" y="0"/>
                  </a:moveTo>
                  <a:lnTo>
                    <a:pt x="473977" y="44477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422064" y="3056572"/>
              <a:ext cx="356870" cy="431165"/>
            </a:xfrm>
            <a:custGeom>
              <a:avLst/>
              <a:gdLst/>
              <a:ahLst/>
              <a:cxnLst/>
              <a:rect l="l" t="t" r="r" b="b"/>
              <a:pathLst>
                <a:path w="356870" h="431164">
                  <a:moveTo>
                    <a:pt x="0" y="430746"/>
                  </a:moveTo>
                  <a:lnTo>
                    <a:pt x="35661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0249727" y="3039040"/>
              <a:ext cx="172720" cy="433705"/>
            </a:xfrm>
            <a:custGeom>
              <a:avLst/>
              <a:gdLst/>
              <a:ahLst/>
              <a:cxnLst/>
              <a:rect l="l" t="t" r="r" b="b"/>
              <a:pathLst>
                <a:path w="172720" h="433704">
                  <a:moveTo>
                    <a:pt x="172337" y="43345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911768" y="3487190"/>
              <a:ext cx="510540" cy="0"/>
            </a:xfrm>
            <a:custGeom>
              <a:avLst/>
              <a:gdLst/>
              <a:ahLst/>
              <a:cxnLst/>
              <a:rect l="l" t="t" r="r" b="b"/>
              <a:pathLst>
                <a:path w="510540" h="0">
                  <a:moveTo>
                    <a:pt x="510296" y="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937445" y="2979731"/>
              <a:ext cx="374650" cy="522605"/>
            </a:xfrm>
            <a:custGeom>
              <a:avLst/>
              <a:gdLst/>
              <a:ahLst/>
              <a:cxnLst/>
              <a:rect l="l" t="t" r="r" b="b"/>
              <a:pathLst>
                <a:path w="374650" h="522604">
                  <a:moveTo>
                    <a:pt x="0" y="522408"/>
                  </a:moveTo>
                  <a:lnTo>
                    <a:pt x="374158" y="0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393796" y="2663672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39">
                  <a:moveTo>
                    <a:pt x="1679536" y="0"/>
                  </a:moveTo>
                  <a:lnTo>
                    <a:pt x="0" y="0"/>
                  </a:lnTo>
                  <a:lnTo>
                    <a:pt x="0" y="1056601"/>
                  </a:lnTo>
                  <a:lnTo>
                    <a:pt x="1679536" y="1056601"/>
                  </a:lnTo>
                  <a:lnTo>
                    <a:pt x="16795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050399" y="2762364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0197515" y="3238436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0536262" y="2842679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9664293" y="3238436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0110393" y="2794383"/>
              <a:ext cx="378330" cy="3783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9725939" y="3270455"/>
              <a:ext cx="378330" cy="3783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/>
          <p:nvPr/>
        </p:nvSpPr>
        <p:spPr>
          <a:xfrm>
            <a:off x="6516675" y="2082444"/>
            <a:ext cx="76835" cy="474980"/>
          </a:xfrm>
          <a:custGeom>
            <a:avLst/>
            <a:gdLst/>
            <a:ahLst/>
            <a:cxnLst/>
            <a:rect l="l" t="t" r="r" b="b"/>
            <a:pathLst>
              <a:path w="76834" h="474980">
                <a:moveTo>
                  <a:pt x="25412" y="398195"/>
                </a:moveTo>
                <a:lnTo>
                  <a:pt x="0" y="398195"/>
                </a:lnTo>
                <a:lnTo>
                  <a:pt x="38100" y="474395"/>
                </a:lnTo>
                <a:lnTo>
                  <a:pt x="69860" y="410895"/>
                </a:lnTo>
                <a:lnTo>
                  <a:pt x="25412" y="410895"/>
                </a:lnTo>
                <a:lnTo>
                  <a:pt x="25412" y="398195"/>
                </a:lnTo>
                <a:close/>
              </a:path>
              <a:path w="76834" h="474980">
                <a:moveTo>
                  <a:pt x="50812" y="0"/>
                </a:moveTo>
                <a:lnTo>
                  <a:pt x="25412" y="0"/>
                </a:lnTo>
                <a:lnTo>
                  <a:pt x="25412" y="410895"/>
                </a:lnTo>
                <a:lnTo>
                  <a:pt x="50800" y="410895"/>
                </a:lnTo>
                <a:lnTo>
                  <a:pt x="50812" y="0"/>
                </a:lnTo>
                <a:close/>
              </a:path>
              <a:path w="76834" h="474980">
                <a:moveTo>
                  <a:pt x="76212" y="398195"/>
                </a:moveTo>
                <a:lnTo>
                  <a:pt x="50800" y="398195"/>
                </a:lnTo>
                <a:lnTo>
                  <a:pt x="50800" y="410895"/>
                </a:lnTo>
                <a:lnTo>
                  <a:pt x="69860" y="410895"/>
                </a:lnTo>
                <a:lnTo>
                  <a:pt x="76212" y="398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6161087" y="1581404"/>
            <a:ext cx="43389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80"/>
              </a:lnSpc>
              <a:spcBef>
                <a:spcPts val="100"/>
              </a:spcBef>
            </a:pP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Virus</a:t>
            </a:r>
            <a:endParaRPr sz="2400">
              <a:latin typeface="Arial"/>
              <a:cs typeface="Arial"/>
            </a:endParaRPr>
          </a:p>
          <a:p>
            <a:pPr marL="3614420">
              <a:lnSpc>
                <a:spcPts val="2580"/>
              </a:lnSpc>
            </a:pPr>
            <a:r>
              <a:rPr dirty="0" sz="2400" spc="-5" b="1">
                <a:latin typeface="Arial"/>
                <a:cs typeface="Arial"/>
              </a:rPr>
              <a:t>Ti</a:t>
            </a:r>
            <a:r>
              <a:rPr dirty="0" sz="2400" b="1">
                <a:latin typeface="Arial"/>
                <a:cs typeface="Arial"/>
              </a:rPr>
              <a:t>me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256132" y="6528384"/>
            <a:ext cx="1679575" cy="1056640"/>
            <a:chOff x="7256132" y="6528384"/>
            <a:chExt cx="1679575" cy="1056640"/>
          </a:xfrm>
        </p:grpSpPr>
        <p:sp>
          <p:nvSpPr>
            <p:cNvPr id="86" name="object 86"/>
            <p:cNvSpPr/>
            <p:nvPr/>
          </p:nvSpPr>
          <p:spPr>
            <a:xfrm>
              <a:off x="7256132" y="6528384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40">
                  <a:moveTo>
                    <a:pt x="1679536" y="0"/>
                  </a:moveTo>
                  <a:lnTo>
                    <a:pt x="0" y="0"/>
                  </a:lnTo>
                  <a:lnTo>
                    <a:pt x="0" y="1056589"/>
                  </a:lnTo>
                  <a:lnTo>
                    <a:pt x="1679536" y="1056589"/>
                  </a:lnTo>
                  <a:lnTo>
                    <a:pt x="16795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415745" y="6627063"/>
              <a:ext cx="366345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912734" y="662706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059839" y="7103148"/>
              <a:ext cx="366345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398598" y="6707390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526616" y="7103148"/>
              <a:ext cx="366345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2" name="object 92"/>
          <p:cNvGrpSpPr/>
          <p:nvPr/>
        </p:nvGrpSpPr>
        <p:grpSpPr>
          <a:xfrm>
            <a:off x="9393796" y="6528384"/>
            <a:ext cx="1679575" cy="1056640"/>
            <a:chOff x="9393796" y="6528384"/>
            <a:chExt cx="1679575" cy="1056640"/>
          </a:xfrm>
        </p:grpSpPr>
        <p:sp>
          <p:nvSpPr>
            <p:cNvPr id="93" name="object 93"/>
            <p:cNvSpPr/>
            <p:nvPr/>
          </p:nvSpPr>
          <p:spPr>
            <a:xfrm>
              <a:off x="9393796" y="6528384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40">
                  <a:moveTo>
                    <a:pt x="1679536" y="0"/>
                  </a:moveTo>
                  <a:lnTo>
                    <a:pt x="0" y="0"/>
                  </a:lnTo>
                  <a:lnTo>
                    <a:pt x="0" y="1056589"/>
                  </a:lnTo>
                  <a:lnTo>
                    <a:pt x="1679536" y="1056589"/>
                  </a:lnTo>
                  <a:lnTo>
                    <a:pt x="16795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9553422" y="662706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0050399" y="662706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0197515" y="7103148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10536262" y="6707390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9664293" y="7103148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0600131" y="6684406"/>
              <a:ext cx="378330" cy="3783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0" name="object 100"/>
          <p:cNvGrpSpPr/>
          <p:nvPr/>
        </p:nvGrpSpPr>
        <p:grpSpPr>
          <a:xfrm>
            <a:off x="11531472" y="6528384"/>
            <a:ext cx="1679575" cy="1056640"/>
            <a:chOff x="11531472" y="6528384"/>
            <a:chExt cx="1679575" cy="1056640"/>
          </a:xfrm>
        </p:grpSpPr>
        <p:sp>
          <p:nvSpPr>
            <p:cNvPr id="101" name="object 101"/>
            <p:cNvSpPr/>
            <p:nvPr/>
          </p:nvSpPr>
          <p:spPr>
            <a:xfrm>
              <a:off x="11531472" y="6528384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40">
                  <a:moveTo>
                    <a:pt x="1679575" y="0"/>
                  </a:moveTo>
                  <a:lnTo>
                    <a:pt x="0" y="0"/>
                  </a:lnTo>
                  <a:lnTo>
                    <a:pt x="0" y="1056589"/>
                  </a:lnTo>
                  <a:lnTo>
                    <a:pt x="1679575" y="1056589"/>
                  </a:lnTo>
                  <a:lnTo>
                    <a:pt x="1679575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1691086" y="662706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2188062" y="662706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2335179" y="7103148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1801957" y="7103148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2403150" y="7107847"/>
              <a:ext cx="378330" cy="378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7256132" y="6528384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r" marR="61594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393796" y="6528384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r" marR="38735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1531472" y="6528384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r" marR="15875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1531472" y="2663672"/>
            <a:ext cx="1679575" cy="1056640"/>
            <a:chOff x="11531472" y="2663672"/>
            <a:chExt cx="1679575" cy="1056640"/>
          </a:xfrm>
        </p:grpSpPr>
        <p:sp>
          <p:nvSpPr>
            <p:cNvPr id="111" name="object 111"/>
            <p:cNvSpPr/>
            <p:nvPr/>
          </p:nvSpPr>
          <p:spPr>
            <a:xfrm>
              <a:off x="11531472" y="2663672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39">
                  <a:moveTo>
                    <a:pt x="1679575" y="0"/>
                  </a:moveTo>
                  <a:lnTo>
                    <a:pt x="0" y="0"/>
                  </a:lnTo>
                  <a:lnTo>
                    <a:pt x="0" y="1056601"/>
                  </a:lnTo>
                  <a:lnTo>
                    <a:pt x="1679575" y="1056601"/>
                  </a:lnTo>
                  <a:lnTo>
                    <a:pt x="1679575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1691086" y="2762364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2335179" y="3238436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12673926" y="2842679"/>
              <a:ext cx="366306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1759171" y="2794383"/>
              <a:ext cx="378320" cy="3783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7256132" y="2663672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algn="r" marR="2286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9393796" y="2663672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1531472" y="2663672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algn="r" marR="15875">
              <a:lnSpc>
                <a:spcPts val="2795"/>
              </a:lnSpc>
            </a:pPr>
            <a:r>
              <a:rPr dirty="0" sz="2400" b="1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258849" y="4010126"/>
            <a:ext cx="1679575" cy="1056640"/>
            <a:chOff x="7258849" y="4010126"/>
            <a:chExt cx="1679575" cy="1056640"/>
          </a:xfrm>
        </p:grpSpPr>
        <p:sp>
          <p:nvSpPr>
            <p:cNvPr id="120" name="object 120"/>
            <p:cNvSpPr/>
            <p:nvPr/>
          </p:nvSpPr>
          <p:spPr>
            <a:xfrm>
              <a:off x="7258849" y="4010126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39">
                  <a:moveTo>
                    <a:pt x="1679524" y="0"/>
                  </a:moveTo>
                  <a:lnTo>
                    <a:pt x="0" y="0"/>
                  </a:lnTo>
                  <a:lnTo>
                    <a:pt x="0" y="1056601"/>
                  </a:lnTo>
                  <a:lnTo>
                    <a:pt x="1679524" y="1056601"/>
                  </a:lnTo>
                  <a:lnTo>
                    <a:pt x="167952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7418463" y="4108805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7915439" y="4108805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8062556" y="4584890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8401303" y="418913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7529334" y="4584890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/>
          <p:cNvSpPr txBox="1"/>
          <p:nvPr/>
        </p:nvSpPr>
        <p:spPr>
          <a:xfrm>
            <a:off x="7258849" y="4010126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algn="r" marR="33655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9402673" y="4010126"/>
            <a:ext cx="1679575" cy="1056640"/>
            <a:chOff x="9402673" y="4010126"/>
            <a:chExt cx="1679575" cy="1056640"/>
          </a:xfrm>
        </p:grpSpPr>
        <p:sp>
          <p:nvSpPr>
            <p:cNvPr id="128" name="object 128"/>
            <p:cNvSpPr/>
            <p:nvPr/>
          </p:nvSpPr>
          <p:spPr>
            <a:xfrm>
              <a:off x="9402673" y="4010126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39">
                  <a:moveTo>
                    <a:pt x="1679536" y="0"/>
                  </a:moveTo>
                  <a:lnTo>
                    <a:pt x="0" y="0"/>
                  </a:lnTo>
                  <a:lnTo>
                    <a:pt x="0" y="1056601"/>
                  </a:lnTo>
                  <a:lnTo>
                    <a:pt x="1679536" y="1056601"/>
                  </a:lnTo>
                  <a:lnTo>
                    <a:pt x="16795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0206380" y="4584890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/>
          <p:cNvSpPr txBox="1"/>
          <p:nvPr/>
        </p:nvSpPr>
        <p:spPr>
          <a:xfrm>
            <a:off x="9402673" y="4010126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algn="r" marR="33655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1546496" y="4010126"/>
            <a:ext cx="1679575" cy="1056640"/>
          </a:xfrm>
          <a:prstGeom prst="rect">
            <a:avLst/>
          </a:prstGeom>
          <a:solidFill>
            <a:srgbClr val="AA7942">
              <a:alpha val="22349"/>
            </a:srgbClr>
          </a:solidFill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algn="r" marR="33655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7523289" y="4099498"/>
            <a:ext cx="1318260" cy="884555"/>
            <a:chOff x="7523289" y="4099498"/>
            <a:chExt cx="1318260" cy="884555"/>
          </a:xfrm>
        </p:grpSpPr>
        <p:sp>
          <p:nvSpPr>
            <p:cNvPr id="133" name="object 133"/>
            <p:cNvSpPr/>
            <p:nvPr/>
          </p:nvSpPr>
          <p:spPr>
            <a:xfrm>
              <a:off x="7523289" y="4099498"/>
              <a:ext cx="378330" cy="3783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8016887" y="4099498"/>
              <a:ext cx="378330" cy="3783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8462987" y="4129140"/>
              <a:ext cx="378320" cy="3783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7582509" y="4605505"/>
              <a:ext cx="378330" cy="3783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/>
          <p:cNvSpPr/>
          <p:nvPr/>
        </p:nvSpPr>
        <p:spPr>
          <a:xfrm>
            <a:off x="10214609" y="4605505"/>
            <a:ext cx="378330" cy="378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38" name="object 138"/>
          <p:cNvGrpSpPr/>
          <p:nvPr/>
        </p:nvGrpSpPr>
        <p:grpSpPr>
          <a:xfrm>
            <a:off x="7264692" y="7857794"/>
            <a:ext cx="1679575" cy="1056640"/>
            <a:chOff x="7264692" y="7857794"/>
            <a:chExt cx="1679575" cy="1056640"/>
          </a:xfrm>
        </p:grpSpPr>
        <p:sp>
          <p:nvSpPr>
            <p:cNvPr id="139" name="object 139"/>
            <p:cNvSpPr/>
            <p:nvPr/>
          </p:nvSpPr>
          <p:spPr>
            <a:xfrm>
              <a:off x="7264692" y="7857794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40">
                  <a:moveTo>
                    <a:pt x="1679524" y="0"/>
                  </a:moveTo>
                  <a:lnTo>
                    <a:pt x="0" y="0"/>
                  </a:lnTo>
                  <a:lnTo>
                    <a:pt x="0" y="1056589"/>
                  </a:lnTo>
                  <a:lnTo>
                    <a:pt x="1679524" y="1056589"/>
                  </a:lnTo>
                  <a:lnTo>
                    <a:pt x="167952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/>
            <p:cNvSpPr/>
            <p:nvPr/>
          </p:nvSpPr>
          <p:spPr>
            <a:xfrm>
              <a:off x="7424305" y="795647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7921282" y="795647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8068399" y="8432551"/>
              <a:ext cx="366344" cy="3843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8407146" y="8036788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7535176" y="8432551"/>
              <a:ext cx="366344" cy="3843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5" name="object 145"/>
          <p:cNvSpPr txBox="1"/>
          <p:nvPr/>
        </p:nvSpPr>
        <p:spPr>
          <a:xfrm>
            <a:off x="7264692" y="7857794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algn="r" marR="7239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9402673" y="7857794"/>
            <a:ext cx="1679575" cy="1056640"/>
            <a:chOff x="9402673" y="7857794"/>
            <a:chExt cx="1679575" cy="1056640"/>
          </a:xfrm>
        </p:grpSpPr>
        <p:sp>
          <p:nvSpPr>
            <p:cNvPr id="147" name="object 147"/>
            <p:cNvSpPr/>
            <p:nvPr/>
          </p:nvSpPr>
          <p:spPr>
            <a:xfrm>
              <a:off x="9402673" y="7857794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40">
                  <a:moveTo>
                    <a:pt x="1679536" y="0"/>
                  </a:moveTo>
                  <a:lnTo>
                    <a:pt x="0" y="0"/>
                  </a:lnTo>
                  <a:lnTo>
                    <a:pt x="0" y="1056589"/>
                  </a:lnTo>
                  <a:lnTo>
                    <a:pt x="1679536" y="1056589"/>
                  </a:lnTo>
                  <a:lnTo>
                    <a:pt x="16795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9562286" y="795647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0059263" y="795647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0206380" y="8432551"/>
              <a:ext cx="366344" cy="3843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10545139" y="8036788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/>
            <p:cNvSpPr/>
            <p:nvPr/>
          </p:nvSpPr>
          <p:spPr>
            <a:xfrm>
              <a:off x="9673157" y="8432551"/>
              <a:ext cx="366344" cy="3843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3" name="object 153"/>
          <p:cNvSpPr txBox="1"/>
          <p:nvPr/>
        </p:nvSpPr>
        <p:spPr>
          <a:xfrm>
            <a:off x="9402673" y="7857794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algn="r" marR="7239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11546496" y="7857794"/>
            <a:ext cx="1679575" cy="1056640"/>
            <a:chOff x="11546496" y="7857794"/>
            <a:chExt cx="1679575" cy="1056640"/>
          </a:xfrm>
        </p:grpSpPr>
        <p:sp>
          <p:nvSpPr>
            <p:cNvPr id="155" name="object 155"/>
            <p:cNvSpPr/>
            <p:nvPr/>
          </p:nvSpPr>
          <p:spPr>
            <a:xfrm>
              <a:off x="11546496" y="7857794"/>
              <a:ext cx="1679575" cy="1056640"/>
            </a:xfrm>
            <a:custGeom>
              <a:avLst/>
              <a:gdLst/>
              <a:ahLst/>
              <a:cxnLst/>
              <a:rect l="l" t="t" r="r" b="b"/>
              <a:pathLst>
                <a:path w="1679575" h="1056640">
                  <a:moveTo>
                    <a:pt x="1679536" y="0"/>
                  </a:moveTo>
                  <a:lnTo>
                    <a:pt x="0" y="0"/>
                  </a:lnTo>
                  <a:lnTo>
                    <a:pt x="0" y="1056589"/>
                  </a:lnTo>
                  <a:lnTo>
                    <a:pt x="1679536" y="1056589"/>
                  </a:lnTo>
                  <a:lnTo>
                    <a:pt x="1679536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11706110" y="795647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12203086" y="7956473"/>
              <a:ext cx="366344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12350203" y="8432551"/>
              <a:ext cx="366306" cy="3843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12688963" y="8036788"/>
              <a:ext cx="366346" cy="384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11816981" y="8432551"/>
              <a:ext cx="366344" cy="3843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1" name="object 161"/>
          <p:cNvSpPr txBox="1"/>
          <p:nvPr/>
        </p:nvSpPr>
        <p:spPr>
          <a:xfrm>
            <a:off x="11546496" y="7857794"/>
            <a:ext cx="1679575" cy="1056640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/>
              <a:cs typeface="Times New Roman"/>
            </a:endParaRPr>
          </a:p>
          <a:p>
            <a:pPr algn="r" marR="7239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256132" y="2401239"/>
            <a:ext cx="5937250" cy="76200"/>
          </a:xfrm>
          <a:custGeom>
            <a:avLst/>
            <a:gdLst/>
            <a:ahLst/>
            <a:cxnLst/>
            <a:rect l="l" t="t" r="r" b="b"/>
            <a:pathLst>
              <a:path w="5937250" h="76200">
                <a:moveTo>
                  <a:pt x="5860808" y="0"/>
                </a:moveTo>
                <a:lnTo>
                  <a:pt x="5860808" y="76200"/>
                </a:lnTo>
                <a:lnTo>
                  <a:pt x="5911608" y="50800"/>
                </a:lnTo>
                <a:lnTo>
                  <a:pt x="5873508" y="50800"/>
                </a:lnTo>
                <a:lnTo>
                  <a:pt x="5873508" y="25400"/>
                </a:lnTo>
                <a:lnTo>
                  <a:pt x="5911608" y="25400"/>
                </a:lnTo>
                <a:lnTo>
                  <a:pt x="5860808" y="0"/>
                </a:lnTo>
                <a:close/>
              </a:path>
              <a:path w="5937250" h="76200">
                <a:moveTo>
                  <a:pt x="5860808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5860808" y="50800"/>
                </a:lnTo>
                <a:lnTo>
                  <a:pt x="5860808" y="25400"/>
                </a:lnTo>
                <a:close/>
              </a:path>
              <a:path w="5937250" h="76200">
                <a:moveTo>
                  <a:pt x="5911608" y="25400"/>
                </a:moveTo>
                <a:lnTo>
                  <a:pt x="5873508" y="25400"/>
                </a:lnTo>
                <a:lnTo>
                  <a:pt x="5873508" y="50800"/>
                </a:lnTo>
                <a:lnTo>
                  <a:pt x="5911608" y="50800"/>
                </a:lnTo>
                <a:lnTo>
                  <a:pt x="5937008" y="38100"/>
                </a:lnTo>
                <a:lnTo>
                  <a:pt x="5911608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8839" y="2825495"/>
            <a:ext cx="923925" cy="1963420"/>
            <a:chOff x="2148839" y="2825495"/>
            <a:chExt cx="923925" cy="1963420"/>
          </a:xfrm>
        </p:grpSpPr>
        <p:sp>
          <p:nvSpPr>
            <p:cNvPr id="3" name="object 3"/>
            <p:cNvSpPr/>
            <p:nvPr/>
          </p:nvSpPr>
          <p:spPr>
            <a:xfrm>
              <a:off x="2197607" y="2913887"/>
              <a:ext cx="710183" cy="17861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48839" y="2825495"/>
              <a:ext cx="923544" cy="19629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38006" y="2927108"/>
              <a:ext cx="629234" cy="1709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290131" y="3069044"/>
            <a:ext cx="521970" cy="142430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oo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id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951719" y="1328927"/>
            <a:ext cx="4422775" cy="3715385"/>
            <a:chOff x="9951719" y="1328927"/>
            <a:chExt cx="4422775" cy="3715385"/>
          </a:xfrm>
        </p:grpSpPr>
        <p:sp>
          <p:nvSpPr>
            <p:cNvPr id="8" name="object 8"/>
            <p:cNvSpPr/>
            <p:nvPr/>
          </p:nvSpPr>
          <p:spPr>
            <a:xfrm>
              <a:off x="10196007" y="2365584"/>
              <a:ext cx="3887141" cy="26781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951719" y="1356359"/>
              <a:ext cx="4422648" cy="7528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756391" y="1328927"/>
              <a:ext cx="2816352" cy="9235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991229" y="1370556"/>
              <a:ext cx="4344606" cy="6743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3752088" y="1368552"/>
            <a:ext cx="4422775" cy="923925"/>
            <a:chOff x="3752088" y="1368552"/>
            <a:chExt cx="4422775" cy="923925"/>
          </a:xfrm>
        </p:grpSpPr>
        <p:sp>
          <p:nvSpPr>
            <p:cNvPr id="13" name="object 13"/>
            <p:cNvSpPr/>
            <p:nvPr/>
          </p:nvSpPr>
          <p:spPr>
            <a:xfrm>
              <a:off x="3752088" y="1395984"/>
              <a:ext cx="4422648" cy="7528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33416" y="1368552"/>
              <a:ext cx="1459991" cy="9235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90594" y="1409354"/>
              <a:ext cx="4344606" cy="67430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790594" y="1409354"/>
            <a:ext cx="4344670" cy="67437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Phyla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91229" y="1370556"/>
            <a:ext cx="4344670" cy="674370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044575">
              <a:lnSpc>
                <a:spcPct val="100000"/>
              </a:lnSpc>
              <a:spcBef>
                <a:spcPts val="525"/>
              </a:spcBef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Beta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diversity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44050" y="2634970"/>
            <a:ext cx="5490845" cy="23816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2215895" y="5961888"/>
            <a:ext cx="923925" cy="2575560"/>
            <a:chOff x="2215895" y="5961888"/>
            <a:chExt cx="923925" cy="2575560"/>
          </a:xfrm>
        </p:grpSpPr>
        <p:sp>
          <p:nvSpPr>
            <p:cNvPr id="20" name="object 20"/>
            <p:cNvSpPr/>
            <p:nvPr/>
          </p:nvSpPr>
          <p:spPr>
            <a:xfrm>
              <a:off x="2264663" y="6016752"/>
              <a:ext cx="710184" cy="246888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15895" y="5961888"/>
              <a:ext cx="923544" cy="25755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05024" y="6029528"/>
              <a:ext cx="629221" cy="239060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357136" y="6206805"/>
            <a:ext cx="521970" cy="203898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3785"/>
              </a:lnSpc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Vancomycin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256032" y="5799429"/>
            <a:ext cx="3768589" cy="2845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51238" y="6029528"/>
            <a:ext cx="5483656" cy="26092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208838" y="178826"/>
            <a:ext cx="14508480" cy="8477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400" spc="-229"/>
              <a:t>Cage </a:t>
            </a:r>
            <a:r>
              <a:rPr dirty="0" sz="5400" spc="-350"/>
              <a:t>Effects: </a:t>
            </a:r>
            <a:r>
              <a:rPr dirty="0" sz="5400" spc="-45"/>
              <a:t>14 </a:t>
            </a:r>
            <a:r>
              <a:rPr dirty="0" sz="5400" spc="-215"/>
              <a:t>days </a:t>
            </a:r>
            <a:r>
              <a:rPr dirty="0" sz="5400" spc="-240"/>
              <a:t>post-treatment</a:t>
            </a:r>
            <a:r>
              <a:rPr dirty="0" sz="5400" spc="-1045"/>
              <a:t> </a:t>
            </a:r>
            <a:r>
              <a:rPr dirty="0" sz="5400" spc="-254"/>
              <a:t>(pre-infection)</a:t>
            </a:r>
            <a:endParaRPr sz="5400"/>
          </a:p>
        </p:txBody>
      </p:sp>
      <p:grpSp>
        <p:nvGrpSpPr>
          <p:cNvPr id="27" name="object 27"/>
          <p:cNvGrpSpPr/>
          <p:nvPr/>
        </p:nvGrpSpPr>
        <p:grpSpPr>
          <a:xfrm>
            <a:off x="10287672" y="2182037"/>
            <a:ext cx="3462020" cy="2824480"/>
            <a:chOff x="10287672" y="2182037"/>
            <a:chExt cx="3462020" cy="2824480"/>
          </a:xfrm>
        </p:grpSpPr>
        <p:sp>
          <p:nvSpPr>
            <p:cNvPr id="28" name="object 28"/>
            <p:cNvSpPr/>
            <p:nvPr/>
          </p:nvSpPr>
          <p:spPr>
            <a:xfrm>
              <a:off x="12569697" y="2375065"/>
              <a:ext cx="1151255" cy="2602865"/>
            </a:xfrm>
            <a:custGeom>
              <a:avLst/>
              <a:gdLst/>
              <a:ahLst/>
              <a:cxnLst/>
              <a:rect l="l" t="t" r="r" b="b"/>
              <a:pathLst>
                <a:path w="1151255" h="2602865">
                  <a:moveTo>
                    <a:pt x="0" y="1301390"/>
                  </a:moveTo>
                  <a:lnTo>
                    <a:pt x="704" y="1236438"/>
                  </a:lnTo>
                  <a:lnTo>
                    <a:pt x="2795" y="1172309"/>
                  </a:lnTo>
                  <a:lnTo>
                    <a:pt x="6241" y="1109080"/>
                  </a:lnTo>
                  <a:lnTo>
                    <a:pt x="11007" y="1046824"/>
                  </a:lnTo>
                  <a:lnTo>
                    <a:pt x="17061" y="985616"/>
                  </a:lnTo>
                  <a:lnTo>
                    <a:pt x="24370" y="925531"/>
                  </a:lnTo>
                  <a:lnTo>
                    <a:pt x="32901" y="866643"/>
                  </a:lnTo>
                  <a:lnTo>
                    <a:pt x="42622" y="809026"/>
                  </a:lnTo>
                  <a:lnTo>
                    <a:pt x="53498" y="752756"/>
                  </a:lnTo>
                  <a:lnTo>
                    <a:pt x="65497" y="697907"/>
                  </a:lnTo>
                  <a:lnTo>
                    <a:pt x="78587" y="644553"/>
                  </a:lnTo>
                  <a:lnTo>
                    <a:pt x="92734" y="592769"/>
                  </a:lnTo>
                  <a:lnTo>
                    <a:pt x="107905" y="542629"/>
                  </a:lnTo>
                  <a:lnTo>
                    <a:pt x="124067" y="494209"/>
                  </a:lnTo>
                  <a:lnTo>
                    <a:pt x="141187" y="447582"/>
                  </a:lnTo>
                  <a:lnTo>
                    <a:pt x="159232" y="402823"/>
                  </a:lnTo>
                  <a:lnTo>
                    <a:pt x="178170" y="360007"/>
                  </a:lnTo>
                  <a:lnTo>
                    <a:pt x="197967" y="319208"/>
                  </a:lnTo>
                  <a:lnTo>
                    <a:pt x="218590" y="280501"/>
                  </a:lnTo>
                  <a:lnTo>
                    <a:pt x="240006" y="243961"/>
                  </a:lnTo>
                  <a:lnTo>
                    <a:pt x="262183" y="209661"/>
                  </a:lnTo>
                  <a:lnTo>
                    <a:pt x="285088" y="177677"/>
                  </a:lnTo>
                  <a:lnTo>
                    <a:pt x="332946" y="120954"/>
                  </a:lnTo>
                  <a:lnTo>
                    <a:pt x="383318" y="74387"/>
                  </a:lnTo>
                  <a:lnTo>
                    <a:pt x="435941" y="38574"/>
                  </a:lnTo>
                  <a:lnTo>
                    <a:pt x="490549" y="14110"/>
                  </a:lnTo>
                  <a:lnTo>
                    <a:pt x="546879" y="1592"/>
                  </a:lnTo>
                  <a:lnTo>
                    <a:pt x="575608" y="0"/>
                  </a:lnTo>
                  <a:lnTo>
                    <a:pt x="604337" y="1592"/>
                  </a:lnTo>
                  <a:lnTo>
                    <a:pt x="660667" y="14110"/>
                  </a:lnTo>
                  <a:lnTo>
                    <a:pt x="715276" y="38574"/>
                  </a:lnTo>
                  <a:lnTo>
                    <a:pt x="767898" y="74387"/>
                  </a:lnTo>
                  <a:lnTo>
                    <a:pt x="818271" y="120954"/>
                  </a:lnTo>
                  <a:lnTo>
                    <a:pt x="866130" y="177677"/>
                  </a:lnTo>
                  <a:lnTo>
                    <a:pt x="889034" y="209661"/>
                  </a:lnTo>
                  <a:lnTo>
                    <a:pt x="911211" y="243961"/>
                  </a:lnTo>
                  <a:lnTo>
                    <a:pt x="932628" y="280501"/>
                  </a:lnTo>
                  <a:lnTo>
                    <a:pt x="953251" y="319208"/>
                  </a:lnTo>
                  <a:lnTo>
                    <a:pt x="973048" y="360007"/>
                  </a:lnTo>
                  <a:lnTo>
                    <a:pt x="991986" y="402823"/>
                  </a:lnTo>
                  <a:lnTo>
                    <a:pt x="1010032" y="447582"/>
                  </a:lnTo>
                  <a:lnTo>
                    <a:pt x="1027152" y="494209"/>
                  </a:lnTo>
                  <a:lnTo>
                    <a:pt x="1043314" y="542629"/>
                  </a:lnTo>
                  <a:lnTo>
                    <a:pt x="1058485" y="592769"/>
                  </a:lnTo>
                  <a:lnTo>
                    <a:pt x="1072632" y="644553"/>
                  </a:lnTo>
                  <a:lnTo>
                    <a:pt x="1085721" y="697907"/>
                  </a:lnTo>
                  <a:lnTo>
                    <a:pt x="1097721" y="752756"/>
                  </a:lnTo>
                  <a:lnTo>
                    <a:pt x="1108597" y="809026"/>
                  </a:lnTo>
                  <a:lnTo>
                    <a:pt x="1118318" y="866643"/>
                  </a:lnTo>
                  <a:lnTo>
                    <a:pt x="1126849" y="925531"/>
                  </a:lnTo>
                  <a:lnTo>
                    <a:pt x="1134158" y="985616"/>
                  </a:lnTo>
                  <a:lnTo>
                    <a:pt x="1140213" y="1046824"/>
                  </a:lnTo>
                  <a:lnTo>
                    <a:pt x="1144979" y="1109080"/>
                  </a:lnTo>
                  <a:lnTo>
                    <a:pt x="1148424" y="1172309"/>
                  </a:lnTo>
                  <a:lnTo>
                    <a:pt x="1150516" y="1236438"/>
                  </a:lnTo>
                  <a:lnTo>
                    <a:pt x="1151220" y="1301390"/>
                  </a:lnTo>
                  <a:lnTo>
                    <a:pt x="1150516" y="1366342"/>
                  </a:lnTo>
                  <a:lnTo>
                    <a:pt x="1148424" y="1430470"/>
                  </a:lnTo>
                  <a:lnTo>
                    <a:pt x="1144979" y="1493698"/>
                  </a:lnTo>
                  <a:lnTo>
                    <a:pt x="1140213" y="1555953"/>
                  </a:lnTo>
                  <a:lnTo>
                    <a:pt x="1134158" y="1617161"/>
                  </a:lnTo>
                  <a:lnTo>
                    <a:pt x="1126849" y="1677245"/>
                  </a:lnTo>
                  <a:lnTo>
                    <a:pt x="1118318" y="1736133"/>
                  </a:lnTo>
                  <a:lnTo>
                    <a:pt x="1108597" y="1793749"/>
                  </a:lnTo>
                  <a:lnTo>
                    <a:pt x="1097721" y="1850019"/>
                  </a:lnTo>
                  <a:lnTo>
                    <a:pt x="1085721" y="1904867"/>
                  </a:lnTo>
                  <a:lnTo>
                    <a:pt x="1072632" y="1958221"/>
                  </a:lnTo>
                  <a:lnTo>
                    <a:pt x="1058485" y="2010005"/>
                  </a:lnTo>
                  <a:lnTo>
                    <a:pt x="1043314" y="2060144"/>
                  </a:lnTo>
                  <a:lnTo>
                    <a:pt x="1027152" y="2108564"/>
                  </a:lnTo>
                  <a:lnTo>
                    <a:pt x="1010032" y="2155191"/>
                  </a:lnTo>
                  <a:lnTo>
                    <a:pt x="991986" y="2199949"/>
                  </a:lnTo>
                  <a:lnTo>
                    <a:pt x="973048" y="2242765"/>
                  </a:lnTo>
                  <a:lnTo>
                    <a:pt x="953251" y="2283563"/>
                  </a:lnTo>
                  <a:lnTo>
                    <a:pt x="932628" y="2322270"/>
                  </a:lnTo>
                  <a:lnTo>
                    <a:pt x="911211" y="2358810"/>
                  </a:lnTo>
                  <a:lnTo>
                    <a:pt x="889034" y="2393110"/>
                  </a:lnTo>
                  <a:lnTo>
                    <a:pt x="866130" y="2425094"/>
                  </a:lnTo>
                  <a:lnTo>
                    <a:pt x="818271" y="2481817"/>
                  </a:lnTo>
                  <a:lnTo>
                    <a:pt x="767898" y="2528383"/>
                  </a:lnTo>
                  <a:lnTo>
                    <a:pt x="715276" y="2564197"/>
                  </a:lnTo>
                  <a:lnTo>
                    <a:pt x="660667" y="2588661"/>
                  </a:lnTo>
                  <a:lnTo>
                    <a:pt x="604337" y="2601178"/>
                  </a:lnTo>
                  <a:lnTo>
                    <a:pt x="575608" y="2602771"/>
                  </a:lnTo>
                  <a:lnTo>
                    <a:pt x="546879" y="2601178"/>
                  </a:lnTo>
                  <a:lnTo>
                    <a:pt x="490549" y="2588661"/>
                  </a:lnTo>
                  <a:lnTo>
                    <a:pt x="435941" y="2564197"/>
                  </a:lnTo>
                  <a:lnTo>
                    <a:pt x="383318" y="2528383"/>
                  </a:lnTo>
                  <a:lnTo>
                    <a:pt x="332946" y="2481817"/>
                  </a:lnTo>
                  <a:lnTo>
                    <a:pt x="285088" y="2425094"/>
                  </a:lnTo>
                  <a:lnTo>
                    <a:pt x="262183" y="2393110"/>
                  </a:lnTo>
                  <a:lnTo>
                    <a:pt x="240006" y="2358810"/>
                  </a:lnTo>
                  <a:lnTo>
                    <a:pt x="218590" y="2322270"/>
                  </a:lnTo>
                  <a:lnTo>
                    <a:pt x="197967" y="2283563"/>
                  </a:lnTo>
                  <a:lnTo>
                    <a:pt x="178170" y="2242765"/>
                  </a:lnTo>
                  <a:lnTo>
                    <a:pt x="159232" y="2199949"/>
                  </a:lnTo>
                  <a:lnTo>
                    <a:pt x="141187" y="2155191"/>
                  </a:lnTo>
                  <a:lnTo>
                    <a:pt x="124067" y="2108564"/>
                  </a:lnTo>
                  <a:lnTo>
                    <a:pt x="107905" y="2060144"/>
                  </a:lnTo>
                  <a:lnTo>
                    <a:pt x="92734" y="2010005"/>
                  </a:lnTo>
                  <a:lnTo>
                    <a:pt x="78587" y="1958221"/>
                  </a:lnTo>
                  <a:lnTo>
                    <a:pt x="65497" y="1904867"/>
                  </a:lnTo>
                  <a:lnTo>
                    <a:pt x="53498" y="1850019"/>
                  </a:lnTo>
                  <a:lnTo>
                    <a:pt x="42622" y="1793749"/>
                  </a:lnTo>
                  <a:lnTo>
                    <a:pt x="32901" y="1736133"/>
                  </a:lnTo>
                  <a:lnTo>
                    <a:pt x="24370" y="1677245"/>
                  </a:lnTo>
                  <a:lnTo>
                    <a:pt x="17061" y="1617161"/>
                  </a:lnTo>
                  <a:lnTo>
                    <a:pt x="11007" y="1555953"/>
                  </a:lnTo>
                  <a:lnTo>
                    <a:pt x="6241" y="1493698"/>
                  </a:lnTo>
                  <a:lnTo>
                    <a:pt x="2795" y="1430470"/>
                  </a:lnTo>
                  <a:lnTo>
                    <a:pt x="704" y="1366342"/>
                  </a:lnTo>
                  <a:lnTo>
                    <a:pt x="0" y="1301390"/>
                  </a:lnTo>
                  <a:close/>
                </a:path>
              </a:pathLst>
            </a:custGeom>
            <a:ln w="5715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316247" y="2210612"/>
              <a:ext cx="1151255" cy="2602865"/>
            </a:xfrm>
            <a:custGeom>
              <a:avLst/>
              <a:gdLst/>
              <a:ahLst/>
              <a:cxnLst/>
              <a:rect l="l" t="t" r="r" b="b"/>
              <a:pathLst>
                <a:path w="1151254" h="2602865">
                  <a:moveTo>
                    <a:pt x="0" y="1301390"/>
                  </a:moveTo>
                  <a:lnTo>
                    <a:pt x="704" y="1236438"/>
                  </a:lnTo>
                  <a:lnTo>
                    <a:pt x="2795" y="1172309"/>
                  </a:lnTo>
                  <a:lnTo>
                    <a:pt x="6241" y="1109080"/>
                  </a:lnTo>
                  <a:lnTo>
                    <a:pt x="11007" y="1046824"/>
                  </a:lnTo>
                  <a:lnTo>
                    <a:pt x="17061" y="985616"/>
                  </a:lnTo>
                  <a:lnTo>
                    <a:pt x="24370" y="925531"/>
                  </a:lnTo>
                  <a:lnTo>
                    <a:pt x="32901" y="866643"/>
                  </a:lnTo>
                  <a:lnTo>
                    <a:pt x="42622" y="809026"/>
                  </a:lnTo>
                  <a:lnTo>
                    <a:pt x="53498" y="752756"/>
                  </a:lnTo>
                  <a:lnTo>
                    <a:pt x="65497" y="697907"/>
                  </a:lnTo>
                  <a:lnTo>
                    <a:pt x="78587" y="644553"/>
                  </a:lnTo>
                  <a:lnTo>
                    <a:pt x="92734" y="592769"/>
                  </a:lnTo>
                  <a:lnTo>
                    <a:pt x="107905" y="542629"/>
                  </a:lnTo>
                  <a:lnTo>
                    <a:pt x="124067" y="494209"/>
                  </a:lnTo>
                  <a:lnTo>
                    <a:pt x="141187" y="447582"/>
                  </a:lnTo>
                  <a:lnTo>
                    <a:pt x="159232" y="402823"/>
                  </a:lnTo>
                  <a:lnTo>
                    <a:pt x="178170" y="360007"/>
                  </a:lnTo>
                  <a:lnTo>
                    <a:pt x="197967" y="319208"/>
                  </a:lnTo>
                  <a:lnTo>
                    <a:pt x="218590" y="280501"/>
                  </a:lnTo>
                  <a:lnTo>
                    <a:pt x="240006" y="243961"/>
                  </a:lnTo>
                  <a:lnTo>
                    <a:pt x="262183" y="209661"/>
                  </a:lnTo>
                  <a:lnTo>
                    <a:pt x="285088" y="177677"/>
                  </a:lnTo>
                  <a:lnTo>
                    <a:pt x="332946" y="120954"/>
                  </a:lnTo>
                  <a:lnTo>
                    <a:pt x="383318" y="74387"/>
                  </a:lnTo>
                  <a:lnTo>
                    <a:pt x="435941" y="38574"/>
                  </a:lnTo>
                  <a:lnTo>
                    <a:pt x="490549" y="14110"/>
                  </a:lnTo>
                  <a:lnTo>
                    <a:pt x="546879" y="1592"/>
                  </a:lnTo>
                  <a:lnTo>
                    <a:pt x="575608" y="0"/>
                  </a:lnTo>
                  <a:lnTo>
                    <a:pt x="604337" y="1592"/>
                  </a:lnTo>
                  <a:lnTo>
                    <a:pt x="660667" y="14110"/>
                  </a:lnTo>
                  <a:lnTo>
                    <a:pt x="715276" y="38574"/>
                  </a:lnTo>
                  <a:lnTo>
                    <a:pt x="767898" y="74387"/>
                  </a:lnTo>
                  <a:lnTo>
                    <a:pt x="818271" y="120954"/>
                  </a:lnTo>
                  <a:lnTo>
                    <a:pt x="866130" y="177677"/>
                  </a:lnTo>
                  <a:lnTo>
                    <a:pt x="889034" y="209661"/>
                  </a:lnTo>
                  <a:lnTo>
                    <a:pt x="911211" y="243961"/>
                  </a:lnTo>
                  <a:lnTo>
                    <a:pt x="932628" y="280501"/>
                  </a:lnTo>
                  <a:lnTo>
                    <a:pt x="953251" y="319208"/>
                  </a:lnTo>
                  <a:lnTo>
                    <a:pt x="973048" y="360007"/>
                  </a:lnTo>
                  <a:lnTo>
                    <a:pt x="991986" y="402823"/>
                  </a:lnTo>
                  <a:lnTo>
                    <a:pt x="1010032" y="447582"/>
                  </a:lnTo>
                  <a:lnTo>
                    <a:pt x="1027152" y="494209"/>
                  </a:lnTo>
                  <a:lnTo>
                    <a:pt x="1043314" y="542629"/>
                  </a:lnTo>
                  <a:lnTo>
                    <a:pt x="1058485" y="592769"/>
                  </a:lnTo>
                  <a:lnTo>
                    <a:pt x="1072632" y="644553"/>
                  </a:lnTo>
                  <a:lnTo>
                    <a:pt x="1085721" y="697907"/>
                  </a:lnTo>
                  <a:lnTo>
                    <a:pt x="1097721" y="752756"/>
                  </a:lnTo>
                  <a:lnTo>
                    <a:pt x="1108597" y="809026"/>
                  </a:lnTo>
                  <a:lnTo>
                    <a:pt x="1118318" y="866643"/>
                  </a:lnTo>
                  <a:lnTo>
                    <a:pt x="1126849" y="925531"/>
                  </a:lnTo>
                  <a:lnTo>
                    <a:pt x="1134158" y="985616"/>
                  </a:lnTo>
                  <a:lnTo>
                    <a:pt x="1140213" y="1046824"/>
                  </a:lnTo>
                  <a:lnTo>
                    <a:pt x="1144979" y="1109080"/>
                  </a:lnTo>
                  <a:lnTo>
                    <a:pt x="1148424" y="1172309"/>
                  </a:lnTo>
                  <a:lnTo>
                    <a:pt x="1150516" y="1236438"/>
                  </a:lnTo>
                  <a:lnTo>
                    <a:pt x="1151220" y="1301390"/>
                  </a:lnTo>
                  <a:lnTo>
                    <a:pt x="1150516" y="1366342"/>
                  </a:lnTo>
                  <a:lnTo>
                    <a:pt x="1148424" y="1430470"/>
                  </a:lnTo>
                  <a:lnTo>
                    <a:pt x="1144979" y="1493698"/>
                  </a:lnTo>
                  <a:lnTo>
                    <a:pt x="1140213" y="1555953"/>
                  </a:lnTo>
                  <a:lnTo>
                    <a:pt x="1134158" y="1617161"/>
                  </a:lnTo>
                  <a:lnTo>
                    <a:pt x="1126849" y="1677245"/>
                  </a:lnTo>
                  <a:lnTo>
                    <a:pt x="1118318" y="1736133"/>
                  </a:lnTo>
                  <a:lnTo>
                    <a:pt x="1108597" y="1793749"/>
                  </a:lnTo>
                  <a:lnTo>
                    <a:pt x="1097721" y="1850019"/>
                  </a:lnTo>
                  <a:lnTo>
                    <a:pt x="1085721" y="1904867"/>
                  </a:lnTo>
                  <a:lnTo>
                    <a:pt x="1072632" y="1958221"/>
                  </a:lnTo>
                  <a:lnTo>
                    <a:pt x="1058485" y="2010005"/>
                  </a:lnTo>
                  <a:lnTo>
                    <a:pt x="1043314" y="2060144"/>
                  </a:lnTo>
                  <a:lnTo>
                    <a:pt x="1027152" y="2108564"/>
                  </a:lnTo>
                  <a:lnTo>
                    <a:pt x="1010032" y="2155191"/>
                  </a:lnTo>
                  <a:lnTo>
                    <a:pt x="991986" y="2199949"/>
                  </a:lnTo>
                  <a:lnTo>
                    <a:pt x="973048" y="2242765"/>
                  </a:lnTo>
                  <a:lnTo>
                    <a:pt x="953251" y="2283563"/>
                  </a:lnTo>
                  <a:lnTo>
                    <a:pt x="932628" y="2322270"/>
                  </a:lnTo>
                  <a:lnTo>
                    <a:pt x="911211" y="2358810"/>
                  </a:lnTo>
                  <a:lnTo>
                    <a:pt x="889034" y="2393110"/>
                  </a:lnTo>
                  <a:lnTo>
                    <a:pt x="866130" y="2425094"/>
                  </a:lnTo>
                  <a:lnTo>
                    <a:pt x="818271" y="2481817"/>
                  </a:lnTo>
                  <a:lnTo>
                    <a:pt x="767898" y="2528383"/>
                  </a:lnTo>
                  <a:lnTo>
                    <a:pt x="715276" y="2564197"/>
                  </a:lnTo>
                  <a:lnTo>
                    <a:pt x="660667" y="2588661"/>
                  </a:lnTo>
                  <a:lnTo>
                    <a:pt x="604337" y="2601178"/>
                  </a:lnTo>
                  <a:lnTo>
                    <a:pt x="575608" y="2602771"/>
                  </a:lnTo>
                  <a:lnTo>
                    <a:pt x="546879" y="2601178"/>
                  </a:lnTo>
                  <a:lnTo>
                    <a:pt x="490549" y="2588661"/>
                  </a:lnTo>
                  <a:lnTo>
                    <a:pt x="435941" y="2564197"/>
                  </a:lnTo>
                  <a:lnTo>
                    <a:pt x="383318" y="2528383"/>
                  </a:lnTo>
                  <a:lnTo>
                    <a:pt x="332946" y="2481817"/>
                  </a:lnTo>
                  <a:lnTo>
                    <a:pt x="285088" y="2425094"/>
                  </a:lnTo>
                  <a:lnTo>
                    <a:pt x="262183" y="2393110"/>
                  </a:lnTo>
                  <a:lnTo>
                    <a:pt x="240006" y="2358810"/>
                  </a:lnTo>
                  <a:lnTo>
                    <a:pt x="218590" y="2322270"/>
                  </a:lnTo>
                  <a:lnTo>
                    <a:pt x="197967" y="2283563"/>
                  </a:lnTo>
                  <a:lnTo>
                    <a:pt x="178170" y="2242765"/>
                  </a:lnTo>
                  <a:lnTo>
                    <a:pt x="159232" y="2199949"/>
                  </a:lnTo>
                  <a:lnTo>
                    <a:pt x="141187" y="2155191"/>
                  </a:lnTo>
                  <a:lnTo>
                    <a:pt x="124067" y="2108564"/>
                  </a:lnTo>
                  <a:lnTo>
                    <a:pt x="107905" y="2060144"/>
                  </a:lnTo>
                  <a:lnTo>
                    <a:pt x="92734" y="2010005"/>
                  </a:lnTo>
                  <a:lnTo>
                    <a:pt x="78587" y="1958221"/>
                  </a:lnTo>
                  <a:lnTo>
                    <a:pt x="65497" y="1904867"/>
                  </a:lnTo>
                  <a:lnTo>
                    <a:pt x="53498" y="1850019"/>
                  </a:lnTo>
                  <a:lnTo>
                    <a:pt x="42622" y="1793749"/>
                  </a:lnTo>
                  <a:lnTo>
                    <a:pt x="32901" y="1736133"/>
                  </a:lnTo>
                  <a:lnTo>
                    <a:pt x="24370" y="1677245"/>
                  </a:lnTo>
                  <a:lnTo>
                    <a:pt x="17061" y="1617161"/>
                  </a:lnTo>
                  <a:lnTo>
                    <a:pt x="11007" y="1555953"/>
                  </a:lnTo>
                  <a:lnTo>
                    <a:pt x="6241" y="1493698"/>
                  </a:lnTo>
                  <a:lnTo>
                    <a:pt x="2795" y="1430470"/>
                  </a:lnTo>
                  <a:lnTo>
                    <a:pt x="704" y="1366342"/>
                  </a:lnTo>
                  <a:lnTo>
                    <a:pt x="0" y="1301390"/>
                  </a:lnTo>
                  <a:close/>
                </a:path>
              </a:pathLst>
            </a:custGeom>
            <a:ln w="5715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803" y="5227980"/>
            <a:ext cx="1617345" cy="1026794"/>
            <a:chOff x="1143803" y="5227980"/>
            <a:chExt cx="1617345" cy="1026794"/>
          </a:xfrm>
        </p:grpSpPr>
        <p:sp>
          <p:nvSpPr>
            <p:cNvPr id="3" name="object 3"/>
            <p:cNvSpPr/>
            <p:nvPr/>
          </p:nvSpPr>
          <p:spPr>
            <a:xfrm>
              <a:off x="1156503" y="5240680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47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47" y="1001242"/>
                  </a:lnTo>
                  <a:lnTo>
                    <a:pt x="1591547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56503" y="5240680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07757" y="5334193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78698" y="5334193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18106" y="578533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39111" y="5410314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12824" y="578533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423644" y="6207759"/>
            <a:ext cx="1060450" cy="6076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63830" marR="5080" indent="-151765">
              <a:lnSpc>
                <a:spcPct val="101099"/>
              </a:lnSpc>
              <a:spcBef>
                <a:spcPts val="75"/>
              </a:spcBef>
            </a:pPr>
            <a:r>
              <a:rPr dirty="0" sz="1900" spc="-15">
                <a:latin typeface="Carlito"/>
                <a:cs typeface="Carlito"/>
              </a:rPr>
              <a:t>Co</a:t>
            </a:r>
            <a:r>
              <a:rPr dirty="0" sz="1900" spc="-10">
                <a:latin typeface="Carlito"/>
                <a:cs typeface="Carlito"/>
              </a:rPr>
              <a:t>-</a:t>
            </a:r>
            <a:r>
              <a:rPr dirty="0" sz="1900" spc="-25">
                <a:latin typeface="Carlito"/>
                <a:cs typeface="Carlito"/>
              </a:rPr>
              <a:t>h</a:t>
            </a:r>
            <a:r>
              <a:rPr dirty="0" sz="1900" spc="-15">
                <a:latin typeface="Carlito"/>
                <a:cs typeface="Carlito"/>
              </a:rPr>
              <a:t>o</a:t>
            </a:r>
            <a:r>
              <a:rPr dirty="0" sz="1900" spc="-25">
                <a:latin typeface="Carlito"/>
                <a:cs typeface="Carlito"/>
              </a:rPr>
              <a:t>u</a:t>
            </a:r>
            <a:r>
              <a:rPr dirty="0" sz="1900" spc="-20">
                <a:latin typeface="Carlito"/>
                <a:cs typeface="Carlito"/>
              </a:rPr>
              <a:t>se</a:t>
            </a:r>
            <a:r>
              <a:rPr dirty="0" sz="1900">
                <a:latin typeface="Carlito"/>
                <a:cs typeface="Carlito"/>
              </a:rPr>
              <a:t>d  1</a:t>
            </a:r>
            <a:r>
              <a:rPr dirty="0" sz="1900" spc="-45">
                <a:latin typeface="Carlito"/>
                <a:cs typeface="Carlito"/>
              </a:rPr>
              <a:t> </a:t>
            </a:r>
            <a:r>
              <a:rPr dirty="0" sz="1900" spc="-20">
                <a:latin typeface="Carlito"/>
                <a:cs typeface="Carlito"/>
              </a:rPr>
              <a:t>Week</a:t>
            </a:r>
            <a:endParaRPr sz="19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21294" y="2868764"/>
            <a:ext cx="3730625" cy="5786120"/>
            <a:chOff x="1521294" y="2868764"/>
            <a:chExt cx="3730625" cy="5786120"/>
          </a:xfrm>
        </p:grpSpPr>
        <p:sp>
          <p:nvSpPr>
            <p:cNvPr id="12" name="object 12"/>
            <p:cNvSpPr/>
            <p:nvPr/>
          </p:nvSpPr>
          <p:spPr>
            <a:xfrm>
              <a:off x="3647554" y="2868764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51" y="1001242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47554" y="406175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51" y="1001242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47554" y="406175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647554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47554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21294" y="3254463"/>
              <a:ext cx="2790190" cy="2251075"/>
            </a:xfrm>
            <a:custGeom>
              <a:avLst/>
              <a:gdLst/>
              <a:ahLst/>
              <a:cxnLst/>
              <a:rect l="l" t="t" r="r" b="b"/>
              <a:pathLst>
                <a:path w="2790190" h="2251075">
                  <a:moveTo>
                    <a:pt x="39560" y="2199233"/>
                  </a:moveTo>
                  <a:lnTo>
                    <a:pt x="0" y="2231097"/>
                  </a:lnTo>
                  <a:lnTo>
                    <a:pt x="15925" y="2250884"/>
                  </a:lnTo>
                  <a:lnTo>
                    <a:pt x="55486" y="2219007"/>
                  </a:lnTo>
                  <a:lnTo>
                    <a:pt x="39560" y="2199233"/>
                  </a:lnTo>
                  <a:close/>
                </a:path>
                <a:path w="2790190" h="2251075">
                  <a:moveTo>
                    <a:pt x="118681" y="2135492"/>
                  </a:moveTo>
                  <a:lnTo>
                    <a:pt x="79120" y="2167369"/>
                  </a:lnTo>
                  <a:lnTo>
                    <a:pt x="95046" y="2187143"/>
                  </a:lnTo>
                  <a:lnTo>
                    <a:pt x="134607" y="2155278"/>
                  </a:lnTo>
                  <a:lnTo>
                    <a:pt x="118681" y="2135492"/>
                  </a:lnTo>
                  <a:close/>
                </a:path>
                <a:path w="2790190" h="2251075">
                  <a:moveTo>
                    <a:pt x="197789" y="2071751"/>
                  </a:moveTo>
                  <a:lnTo>
                    <a:pt x="158229" y="2103628"/>
                  </a:lnTo>
                  <a:lnTo>
                    <a:pt x="174167" y="2123401"/>
                  </a:lnTo>
                  <a:lnTo>
                    <a:pt x="213728" y="2091537"/>
                  </a:lnTo>
                  <a:lnTo>
                    <a:pt x="197789" y="2071751"/>
                  </a:lnTo>
                  <a:close/>
                </a:path>
                <a:path w="2790190" h="2251075">
                  <a:moveTo>
                    <a:pt x="276910" y="2008022"/>
                  </a:moveTo>
                  <a:lnTo>
                    <a:pt x="237350" y="2039886"/>
                  </a:lnTo>
                  <a:lnTo>
                    <a:pt x="253288" y="2059660"/>
                  </a:lnTo>
                  <a:lnTo>
                    <a:pt x="292849" y="2027796"/>
                  </a:lnTo>
                  <a:lnTo>
                    <a:pt x="276910" y="2008022"/>
                  </a:lnTo>
                  <a:close/>
                </a:path>
                <a:path w="2790190" h="2251075">
                  <a:moveTo>
                    <a:pt x="356031" y="1944281"/>
                  </a:moveTo>
                  <a:lnTo>
                    <a:pt x="316471" y="1976145"/>
                  </a:lnTo>
                  <a:lnTo>
                    <a:pt x="332409" y="1995931"/>
                  </a:lnTo>
                  <a:lnTo>
                    <a:pt x="371970" y="1964054"/>
                  </a:lnTo>
                  <a:lnTo>
                    <a:pt x="356031" y="1944281"/>
                  </a:lnTo>
                  <a:close/>
                </a:path>
                <a:path w="2790190" h="2251075">
                  <a:moveTo>
                    <a:pt x="435152" y="1880539"/>
                  </a:moveTo>
                  <a:lnTo>
                    <a:pt x="395592" y="1912404"/>
                  </a:lnTo>
                  <a:lnTo>
                    <a:pt x="411530" y="1932190"/>
                  </a:lnTo>
                  <a:lnTo>
                    <a:pt x="451091" y="1900313"/>
                  </a:lnTo>
                  <a:lnTo>
                    <a:pt x="435152" y="1880539"/>
                  </a:lnTo>
                  <a:close/>
                </a:path>
                <a:path w="2790190" h="2251075">
                  <a:moveTo>
                    <a:pt x="514273" y="1816798"/>
                  </a:moveTo>
                  <a:lnTo>
                    <a:pt x="474713" y="1848675"/>
                  </a:lnTo>
                  <a:lnTo>
                    <a:pt x="490651" y="1868449"/>
                  </a:lnTo>
                  <a:lnTo>
                    <a:pt x="530212" y="1836585"/>
                  </a:lnTo>
                  <a:lnTo>
                    <a:pt x="514273" y="1816798"/>
                  </a:lnTo>
                  <a:close/>
                </a:path>
                <a:path w="2790190" h="2251075">
                  <a:moveTo>
                    <a:pt x="593394" y="1753057"/>
                  </a:moveTo>
                  <a:lnTo>
                    <a:pt x="553834" y="1784934"/>
                  </a:lnTo>
                  <a:lnTo>
                    <a:pt x="569772" y="1804708"/>
                  </a:lnTo>
                  <a:lnTo>
                    <a:pt x="609333" y="1772843"/>
                  </a:lnTo>
                  <a:lnTo>
                    <a:pt x="593394" y="1753057"/>
                  </a:lnTo>
                  <a:close/>
                </a:path>
                <a:path w="2790190" h="2251075">
                  <a:moveTo>
                    <a:pt x="672515" y="1689328"/>
                  </a:moveTo>
                  <a:lnTo>
                    <a:pt x="632955" y="1721192"/>
                  </a:lnTo>
                  <a:lnTo>
                    <a:pt x="648893" y="1740966"/>
                  </a:lnTo>
                  <a:lnTo>
                    <a:pt x="688441" y="1709102"/>
                  </a:lnTo>
                  <a:lnTo>
                    <a:pt x="672515" y="1689328"/>
                  </a:lnTo>
                  <a:close/>
                </a:path>
                <a:path w="2790190" h="2251075">
                  <a:moveTo>
                    <a:pt x="751636" y="1625587"/>
                  </a:moveTo>
                  <a:lnTo>
                    <a:pt x="712076" y="1657451"/>
                  </a:lnTo>
                  <a:lnTo>
                    <a:pt x="728002" y="1677238"/>
                  </a:lnTo>
                  <a:lnTo>
                    <a:pt x="767562" y="1645361"/>
                  </a:lnTo>
                  <a:lnTo>
                    <a:pt x="751636" y="1625587"/>
                  </a:lnTo>
                  <a:close/>
                </a:path>
                <a:path w="2790190" h="2251075">
                  <a:moveTo>
                    <a:pt x="830757" y="1561846"/>
                  </a:moveTo>
                  <a:lnTo>
                    <a:pt x="791197" y="1593710"/>
                  </a:lnTo>
                  <a:lnTo>
                    <a:pt x="807123" y="1613496"/>
                  </a:lnTo>
                  <a:lnTo>
                    <a:pt x="846683" y="1581619"/>
                  </a:lnTo>
                  <a:lnTo>
                    <a:pt x="830757" y="1561846"/>
                  </a:lnTo>
                  <a:close/>
                </a:path>
                <a:path w="2790190" h="2251075">
                  <a:moveTo>
                    <a:pt x="909878" y="1498104"/>
                  </a:moveTo>
                  <a:lnTo>
                    <a:pt x="870318" y="1529981"/>
                  </a:lnTo>
                  <a:lnTo>
                    <a:pt x="886244" y="1549755"/>
                  </a:lnTo>
                  <a:lnTo>
                    <a:pt x="925804" y="1517891"/>
                  </a:lnTo>
                  <a:lnTo>
                    <a:pt x="909878" y="1498104"/>
                  </a:lnTo>
                  <a:close/>
                </a:path>
                <a:path w="2790190" h="2251075">
                  <a:moveTo>
                    <a:pt x="988987" y="1434363"/>
                  </a:moveTo>
                  <a:lnTo>
                    <a:pt x="949426" y="1466240"/>
                  </a:lnTo>
                  <a:lnTo>
                    <a:pt x="965365" y="1486014"/>
                  </a:lnTo>
                  <a:lnTo>
                    <a:pt x="1004925" y="1454150"/>
                  </a:lnTo>
                  <a:lnTo>
                    <a:pt x="988987" y="1434363"/>
                  </a:lnTo>
                  <a:close/>
                </a:path>
                <a:path w="2790190" h="2251075">
                  <a:moveTo>
                    <a:pt x="1068108" y="1370634"/>
                  </a:moveTo>
                  <a:lnTo>
                    <a:pt x="1028547" y="1402499"/>
                  </a:lnTo>
                  <a:lnTo>
                    <a:pt x="1044486" y="1422273"/>
                  </a:lnTo>
                  <a:lnTo>
                    <a:pt x="1084046" y="1390408"/>
                  </a:lnTo>
                  <a:lnTo>
                    <a:pt x="1068108" y="1370634"/>
                  </a:lnTo>
                  <a:close/>
                </a:path>
                <a:path w="2790190" h="2251075">
                  <a:moveTo>
                    <a:pt x="1147229" y="1306893"/>
                  </a:moveTo>
                  <a:lnTo>
                    <a:pt x="1107668" y="1338757"/>
                  </a:lnTo>
                  <a:lnTo>
                    <a:pt x="1123607" y="1358544"/>
                  </a:lnTo>
                  <a:lnTo>
                    <a:pt x="1163167" y="1326667"/>
                  </a:lnTo>
                  <a:lnTo>
                    <a:pt x="1147229" y="1306893"/>
                  </a:lnTo>
                  <a:close/>
                </a:path>
                <a:path w="2790190" h="2251075">
                  <a:moveTo>
                    <a:pt x="1226350" y="1243152"/>
                  </a:moveTo>
                  <a:lnTo>
                    <a:pt x="1186789" y="1275016"/>
                  </a:lnTo>
                  <a:lnTo>
                    <a:pt x="1202728" y="1294803"/>
                  </a:lnTo>
                  <a:lnTo>
                    <a:pt x="1242288" y="1262926"/>
                  </a:lnTo>
                  <a:lnTo>
                    <a:pt x="1226350" y="1243152"/>
                  </a:lnTo>
                  <a:close/>
                </a:path>
                <a:path w="2790190" h="2251075">
                  <a:moveTo>
                    <a:pt x="1305471" y="1179410"/>
                  </a:moveTo>
                  <a:lnTo>
                    <a:pt x="1265910" y="1211287"/>
                  </a:lnTo>
                  <a:lnTo>
                    <a:pt x="1281849" y="1231061"/>
                  </a:lnTo>
                  <a:lnTo>
                    <a:pt x="1321409" y="1199197"/>
                  </a:lnTo>
                  <a:lnTo>
                    <a:pt x="1305471" y="1179410"/>
                  </a:lnTo>
                  <a:close/>
                </a:path>
                <a:path w="2790190" h="2251075">
                  <a:moveTo>
                    <a:pt x="1384592" y="1115669"/>
                  </a:moveTo>
                  <a:lnTo>
                    <a:pt x="1345031" y="1147546"/>
                  </a:lnTo>
                  <a:lnTo>
                    <a:pt x="1360970" y="1167320"/>
                  </a:lnTo>
                  <a:lnTo>
                    <a:pt x="1400530" y="1135456"/>
                  </a:lnTo>
                  <a:lnTo>
                    <a:pt x="1384592" y="1115669"/>
                  </a:lnTo>
                  <a:close/>
                </a:path>
                <a:path w="2790190" h="2251075">
                  <a:moveTo>
                    <a:pt x="1463713" y="1051940"/>
                  </a:moveTo>
                  <a:lnTo>
                    <a:pt x="1424152" y="1083805"/>
                  </a:lnTo>
                  <a:lnTo>
                    <a:pt x="1440091" y="1103579"/>
                  </a:lnTo>
                  <a:lnTo>
                    <a:pt x="1479638" y="1071714"/>
                  </a:lnTo>
                  <a:lnTo>
                    <a:pt x="1463713" y="1051940"/>
                  </a:lnTo>
                  <a:close/>
                </a:path>
                <a:path w="2790190" h="2251075">
                  <a:moveTo>
                    <a:pt x="1542834" y="988199"/>
                  </a:moveTo>
                  <a:lnTo>
                    <a:pt x="1503273" y="1020063"/>
                  </a:lnTo>
                  <a:lnTo>
                    <a:pt x="1519199" y="1039850"/>
                  </a:lnTo>
                  <a:lnTo>
                    <a:pt x="1558759" y="1007973"/>
                  </a:lnTo>
                  <a:lnTo>
                    <a:pt x="1542834" y="988199"/>
                  </a:lnTo>
                  <a:close/>
                </a:path>
                <a:path w="2790190" h="2251075">
                  <a:moveTo>
                    <a:pt x="1621955" y="924458"/>
                  </a:moveTo>
                  <a:lnTo>
                    <a:pt x="1582394" y="956322"/>
                  </a:lnTo>
                  <a:lnTo>
                    <a:pt x="1598320" y="976109"/>
                  </a:lnTo>
                  <a:lnTo>
                    <a:pt x="1637880" y="944232"/>
                  </a:lnTo>
                  <a:lnTo>
                    <a:pt x="1621955" y="924458"/>
                  </a:lnTo>
                  <a:close/>
                </a:path>
                <a:path w="2790190" h="2251075">
                  <a:moveTo>
                    <a:pt x="1701063" y="860717"/>
                  </a:moveTo>
                  <a:lnTo>
                    <a:pt x="1661515" y="892594"/>
                  </a:lnTo>
                  <a:lnTo>
                    <a:pt x="1677441" y="912367"/>
                  </a:lnTo>
                  <a:lnTo>
                    <a:pt x="1717001" y="880503"/>
                  </a:lnTo>
                  <a:lnTo>
                    <a:pt x="1701063" y="860717"/>
                  </a:lnTo>
                  <a:close/>
                </a:path>
                <a:path w="2790190" h="2251075">
                  <a:moveTo>
                    <a:pt x="1780184" y="796975"/>
                  </a:moveTo>
                  <a:lnTo>
                    <a:pt x="1740636" y="828852"/>
                  </a:lnTo>
                  <a:lnTo>
                    <a:pt x="1756562" y="848626"/>
                  </a:lnTo>
                  <a:lnTo>
                    <a:pt x="1796122" y="816762"/>
                  </a:lnTo>
                  <a:lnTo>
                    <a:pt x="1780184" y="796975"/>
                  </a:lnTo>
                  <a:close/>
                </a:path>
                <a:path w="2790190" h="2251075">
                  <a:moveTo>
                    <a:pt x="1859305" y="733247"/>
                  </a:moveTo>
                  <a:lnTo>
                    <a:pt x="1819744" y="765111"/>
                  </a:lnTo>
                  <a:lnTo>
                    <a:pt x="1835683" y="784885"/>
                  </a:lnTo>
                  <a:lnTo>
                    <a:pt x="1875243" y="753021"/>
                  </a:lnTo>
                  <a:lnTo>
                    <a:pt x="1859305" y="733247"/>
                  </a:lnTo>
                  <a:close/>
                </a:path>
                <a:path w="2790190" h="2251075">
                  <a:moveTo>
                    <a:pt x="1938426" y="669505"/>
                  </a:moveTo>
                  <a:lnTo>
                    <a:pt x="1898865" y="701370"/>
                  </a:lnTo>
                  <a:lnTo>
                    <a:pt x="1914804" y="721156"/>
                  </a:lnTo>
                  <a:lnTo>
                    <a:pt x="1954364" y="689279"/>
                  </a:lnTo>
                  <a:lnTo>
                    <a:pt x="1938426" y="669505"/>
                  </a:lnTo>
                  <a:close/>
                </a:path>
                <a:path w="2790190" h="2251075">
                  <a:moveTo>
                    <a:pt x="2017547" y="605764"/>
                  </a:moveTo>
                  <a:lnTo>
                    <a:pt x="1977986" y="637628"/>
                  </a:lnTo>
                  <a:lnTo>
                    <a:pt x="1993925" y="657415"/>
                  </a:lnTo>
                  <a:lnTo>
                    <a:pt x="2033485" y="625538"/>
                  </a:lnTo>
                  <a:lnTo>
                    <a:pt x="2017547" y="605764"/>
                  </a:lnTo>
                  <a:close/>
                </a:path>
                <a:path w="2790190" h="2251075">
                  <a:moveTo>
                    <a:pt x="2096668" y="542023"/>
                  </a:moveTo>
                  <a:lnTo>
                    <a:pt x="2057107" y="573900"/>
                  </a:lnTo>
                  <a:lnTo>
                    <a:pt x="2073046" y="593674"/>
                  </a:lnTo>
                  <a:lnTo>
                    <a:pt x="2112606" y="561809"/>
                  </a:lnTo>
                  <a:lnTo>
                    <a:pt x="2096668" y="542023"/>
                  </a:lnTo>
                  <a:close/>
                </a:path>
                <a:path w="2790190" h="2251075">
                  <a:moveTo>
                    <a:pt x="2175789" y="478281"/>
                  </a:moveTo>
                  <a:lnTo>
                    <a:pt x="2136228" y="510159"/>
                  </a:lnTo>
                  <a:lnTo>
                    <a:pt x="2152167" y="529932"/>
                  </a:lnTo>
                  <a:lnTo>
                    <a:pt x="2191727" y="498068"/>
                  </a:lnTo>
                  <a:lnTo>
                    <a:pt x="2175789" y="478281"/>
                  </a:lnTo>
                  <a:close/>
                </a:path>
                <a:path w="2790190" h="2251075">
                  <a:moveTo>
                    <a:pt x="2254910" y="414553"/>
                  </a:moveTo>
                  <a:lnTo>
                    <a:pt x="2215349" y="446417"/>
                  </a:lnTo>
                  <a:lnTo>
                    <a:pt x="2231275" y="466191"/>
                  </a:lnTo>
                  <a:lnTo>
                    <a:pt x="2270836" y="434327"/>
                  </a:lnTo>
                  <a:lnTo>
                    <a:pt x="2254910" y="414553"/>
                  </a:lnTo>
                  <a:close/>
                </a:path>
                <a:path w="2790190" h="2251075">
                  <a:moveTo>
                    <a:pt x="2334031" y="350812"/>
                  </a:moveTo>
                  <a:lnTo>
                    <a:pt x="2294470" y="382676"/>
                  </a:lnTo>
                  <a:lnTo>
                    <a:pt x="2310396" y="402463"/>
                  </a:lnTo>
                  <a:lnTo>
                    <a:pt x="2349957" y="370586"/>
                  </a:lnTo>
                  <a:lnTo>
                    <a:pt x="2334031" y="350812"/>
                  </a:lnTo>
                  <a:close/>
                </a:path>
                <a:path w="2790190" h="2251075">
                  <a:moveTo>
                    <a:pt x="2413139" y="287070"/>
                  </a:moveTo>
                  <a:lnTo>
                    <a:pt x="2373591" y="318935"/>
                  </a:lnTo>
                  <a:lnTo>
                    <a:pt x="2389517" y="338721"/>
                  </a:lnTo>
                  <a:lnTo>
                    <a:pt x="2429078" y="306844"/>
                  </a:lnTo>
                  <a:lnTo>
                    <a:pt x="2413139" y="287070"/>
                  </a:lnTo>
                  <a:close/>
                </a:path>
                <a:path w="2790190" h="2251075">
                  <a:moveTo>
                    <a:pt x="2492260" y="223329"/>
                  </a:moveTo>
                  <a:lnTo>
                    <a:pt x="2452700" y="255206"/>
                  </a:lnTo>
                  <a:lnTo>
                    <a:pt x="2468638" y="274980"/>
                  </a:lnTo>
                  <a:lnTo>
                    <a:pt x="2508199" y="243116"/>
                  </a:lnTo>
                  <a:lnTo>
                    <a:pt x="2492260" y="223329"/>
                  </a:lnTo>
                  <a:close/>
                </a:path>
                <a:path w="2790190" h="2251075">
                  <a:moveTo>
                    <a:pt x="2571381" y="159588"/>
                  </a:moveTo>
                  <a:lnTo>
                    <a:pt x="2531821" y="191465"/>
                  </a:lnTo>
                  <a:lnTo>
                    <a:pt x="2547759" y="211239"/>
                  </a:lnTo>
                  <a:lnTo>
                    <a:pt x="2587320" y="179374"/>
                  </a:lnTo>
                  <a:lnTo>
                    <a:pt x="2571381" y="159588"/>
                  </a:lnTo>
                  <a:close/>
                </a:path>
                <a:path w="2790190" h="2251075">
                  <a:moveTo>
                    <a:pt x="2650502" y="95846"/>
                  </a:moveTo>
                  <a:lnTo>
                    <a:pt x="2610942" y="127723"/>
                  </a:lnTo>
                  <a:lnTo>
                    <a:pt x="2626880" y="147497"/>
                  </a:lnTo>
                  <a:lnTo>
                    <a:pt x="2666441" y="115633"/>
                  </a:lnTo>
                  <a:lnTo>
                    <a:pt x="2650502" y="95846"/>
                  </a:lnTo>
                  <a:close/>
                </a:path>
                <a:path w="2790190" h="2251075">
                  <a:moveTo>
                    <a:pt x="2722430" y="37912"/>
                  </a:moveTo>
                  <a:lnTo>
                    <a:pt x="2690063" y="63982"/>
                  </a:lnTo>
                  <a:lnTo>
                    <a:pt x="2706001" y="83769"/>
                  </a:lnTo>
                  <a:lnTo>
                    <a:pt x="2738365" y="57691"/>
                  </a:lnTo>
                  <a:lnTo>
                    <a:pt x="2722430" y="37912"/>
                  </a:lnTo>
                  <a:close/>
                </a:path>
                <a:path w="2790190" h="2251075">
                  <a:moveTo>
                    <a:pt x="2775042" y="32118"/>
                  </a:moveTo>
                  <a:lnTo>
                    <a:pt x="2729623" y="32118"/>
                  </a:lnTo>
                  <a:lnTo>
                    <a:pt x="2745562" y="51892"/>
                  </a:lnTo>
                  <a:lnTo>
                    <a:pt x="2738365" y="57691"/>
                  </a:lnTo>
                  <a:lnTo>
                    <a:pt x="2754299" y="77470"/>
                  </a:lnTo>
                  <a:lnTo>
                    <a:pt x="2775042" y="32118"/>
                  </a:lnTo>
                  <a:close/>
                </a:path>
                <a:path w="2790190" h="2251075">
                  <a:moveTo>
                    <a:pt x="2729623" y="32118"/>
                  </a:moveTo>
                  <a:lnTo>
                    <a:pt x="2722430" y="37912"/>
                  </a:lnTo>
                  <a:lnTo>
                    <a:pt x="2738365" y="57691"/>
                  </a:lnTo>
                  <a:lnTo>
                    <a:pt x="2745562" y="51892"/>
                  </a:lnTo>
                  <a:lnTo>
                    <a:pt x="2729623" y="32118"/>
                  </a:lnTo>
                  <a:close/>
                </a:path>
                <a:path w="2790190" h="2251075">
                  <a:moveTo>
                    <a:pt x="2789732" y="0"/>
                  </a:moveTo>
                  <a:lnTo>
                    <a:pt x="2706497" y="18135"/>
                  </a:lnTo>
                  <a:lnTo>
                    <a:pt x="2722430" y="37912"/>
                  </a:lnTo>
                  <a:lnTo>
                    <a:pt x="2729623" y="32118"/>
                  </a:lnTo>
                  <a:lnTo>
                    <a:pt x="2775042" y="32118"/>
                  </a:lnTo>
                  <a:lnTo>
                    <a:pt x="27897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69752" y="3052343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69752" y="4380268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69752" y="5573255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47554" y="6447713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51" y="1001242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647554" y="6447713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69752" y="67662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47554" y="76407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5"/>
                  </a:lnTo>
                  <a:lnTo>
                    <a:pt x="1591551" y="100124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647554" y="76407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269752" y="7895758"/>
              <a:ext cx="347154" cy="3642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647554" y="2868764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43131" y="4773676"/>
            <a:ext cx="283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43131" y="5968491"/>
            <a:ext cx="283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43131" y="7160259"/>
            <a:ext cx="283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43131" y="8355076"/>
            <a:ext cx="283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22856" y="4503178"/>
            <a:ext cx="2881630" cy="3430904"/>
          </a:xfrm>
          <a:custGeom>
            <a:avLst/>
            <a:gdLst/>
            <a:ahLst/>
            <a:cxnLst/>
            <a:rect l="l" t="t" r="r" b="b"/>
            <a:pathLst>
              <a:path w="2881629" h="3430904">
                <a:moveTo>
                  <a:pt x="55816" y="1491221"/>
                </a:moveTo>
                <a:lnTo>
                  <a:pt x="15367" y="1460474"/>
                </a:lnTo>
                <a:lnTo>
                  <a:pt x="0" y="1480705"/>
                </a:lnTo>
                <a:lnTo>
                  <a:pt x="40449" y="1511439"/>
                </a:lnTo>
                <a:lnTo>
                  <a:pt x="55816" y="1491221"/>
                </a:lnTo>
                <a:close/>
              </a:path>
              <a:path w="2881629" h="3430904">
                <a:moveTo>
                  <a:pt x="136702" y="1552689"/>
                </a:moveTo>
                <a:lnTo>
                  <a:pt x="96266" y="1521955"/>
                </a:lnTo>
                <a:lnTo>
                  <a:pt x="80886" y="1542173"/>
                </a:lnTo>
                <a:lnTo>
                  <a:pt x="121335" y="1572920"/>
                </a:lnTo>
                <a:lnTo>
                  <a:pt x="136702" y="1552689"/>
                </a:lnTo>
                <a:close/>
              </a:path>
              <a:path w="2881629" h="3430904">
                <a:moveTo>
                  <a:pt x="217589" y="1614170"/>
                </a:moveTo>
                <a:lnTo>
                  <a:pt x="177152" y="1583436"/>
                </a:lnTo>
                <a:lnTo>
                  <a:pt x="161785" y="1603654"/>
                </a:lnTo>
                <a:lnTo>
                  <a:pt x="202222" y="1634388"/>
                </a:lnTo>
                <a:lnTo>
                  <a:pt x="217589" y="1614170"/>
                </a:lnTo>
                <a:close/>
              </a:path>
              <a:path w="2881629" h="3430904">
                <a:moveTo>
                  <a:pt x="298488" y="1675650"/>
                </a:moveTo>
                <a:lnTo>
                  <a:pt x="258038" y="1644904"/>
                </a:lnTo>
                <a:lnTo>
                  <a:pt x="242671" y="1665135"/>
                </a:lnTo>
                <a:lnTo>
                  <a:pt x="283121" y="1695869"/>
                </a:lnTo>
                <a:lnTo>
                  <a:pt x="298488" y="1675650"/>
                </a:lnTo>
                <a:close/>
              </a:path>
              <a:path w="2881629" h="3430904">
                <a:moveTo>
                  <a:pt x="379374" y="1737131"/>
                </a:moveTo>
                <a:lnTo>
                  <a:pt x="338924" y="1706384"/>
                </a:lnTo>
                <a:lnTo>
                  <a:pt x="323557" y="1726603"/>
                </a:lnTo>
                <a:lnTo>
                  <a:pt x="364007" y="1757349"/>
                </a:lnTo>
                <a:lnTo>
                  <a:pt x="379374" y="1737131"/>
                </a:lnTo>
                <a:close/>
              </a:path>
              <a:path w="2881629" h="3430904">
                <a:moveTo>
                  <a:pt x="460260" y="1798599"/>
                </a:moveTo>
                <a:lnTo>
                  <a:pt x="419823" y="1767865"/>
                </a:lnTo>
                <a:lnTo>
                  <a:pt x="404444" y="1788083"/>
                </a:lnTo>
                <a:lnTo>
                  <a:pt x="444893" y="1818830"/>
                </a:lnTo>
                <a:lnTo>
                  <a:pt x="460260" y="1798599"/>
                </a:lnTo>
                <a:close/>
              </a:path>
              <a:path w="2881629" h="3430904">
                <a:moveTo>
                  <a:pt x="463397" y="998880"/>
                </a:moveTo>
                <a:lnTo>
                  <a:pt x="453250" y="975601"/>
                </a:lnTo>
                <a:lnTo>
                  <a:pt x="406679" y="995895"/>
                </a:lnTo>
                <a:lnTo>
                  <a:pt x="416826" y="1019175"/>
                </a:lnTo>
                <a:lnTo>
                  <a:pt x="463397" y="998880"/>
                </a:lnTo>
                <a:close/>
              </a:path>
              <a:path w="2881629" h="3430904">
                <a:moveTo>
                  <a:pt x="541159" y="1860080"/>
                </a:moveTo>
                <a:lnTo>
                  <a:pt x="500710" y="1829346"/>
                </a:lnTo>
                <a:lnTo>
                  <a:pt x="485343" y="1849564"/>
                </a:lnTo>
                <a:lnTo>
                  <a:pt x="525780" y="1880298"/>
                </a:lnTo>
                <a:lnTo>
                  <a:pt x="541159" y="1860080"/>
                </a:lnTo>
                <a:close/>
              </a:path>
              <a:path w="2881629" h="3430904">
                <a:moveTo>
                  <a:pt x="556539" y="958278"/>
                </a:moveTo>
                <a:lnTo>
                  <a:pt x="546392" y="934999"/>
                </a:lnTo>
                <a:lnTo>
                  <a:pt x="499821" y="955294"/>
                </a:lnTo>
                <a:lnTo>
                  <a:pt x="509968" y="978585"/>
                </a:lnTo>
                <a:lnTo>
                  <a:pt x="556539" y="958278"/>
                </a:lnTo>
                <a:close/>
              </a:path>
              <a:path w="2881629" h="3430904">
                <a:moveTo>
                  <a:pt x="617220" y="1442961"/>
                </a:moveTo>
                <a:lnTo>
                  <a:pt x="571919" y="1419961"/>
                </a:lnTo>
                <a:lnTo>
                  <a:pt x="560412" y="1442605"/>
                </a:lnTo>
                <a:lnTo>
                  <a:pt x="605713" y="1465605"/>
                </a:lnTo>
                <a:lnTo>
                  <a:pt x="617220" y="1442961"/>
                </a:lnTo>
                <a:close/>
              </a:path>
              <a:path w="2881629" h="3430904">
                <a:moveTo>
                  <a:pt x="622046" y="1921560"/>
                </a:moveTo>
                <a:lnTo>
                  <a:pt x="581596" y="1890814"/>
                </a:lnTo>
                <a:lnTo>
                  <a:pt x="566229" y="1911045"/>
                </a:lnTo>
                <a:lnTo>
                  <a:pt x="606679" y="1941779"/>
                </a:lnTo>
                <a:lnTo>
                  <a:pt x="622046" y="1921560"/>
                </a:lnTo>
                <a:close/>
              </a:path>
              <a:path w="2881629" h="3430904">
                <a:moveTo>
                  <a:pt x="649668" y="917689"/>
                </a:moveTo>
                <a:lnTo>
                  <a:pt x="639521" y="894397"/>
                </a:lnTo>
                <a:lnTo>
                  <a:pt x="592950" y="914704"/>
                </a:lnTo>
                <a:lnTo>
                  <a:pt x="603110" y="937983"/>
                </a:lnTo>
                <a:lnTo>
                  <a:pt x="649668" y="917689"/>
                </a:lnTo>
                <a:close/>
              </a:path>
              <a:path w="2881629" h="3430904">
                <a:moveTo>
                  <a:pt x="702932" y="1983041"/>
                </a:moveTo>
                <a:lnTo>
                  <a:pt x="662482" y="1952294"/>
                </a:lnTo>
                <a:lnTo>
                  <a:pt x="647115" y="1972513"/>
                </a:lnTo>
                <a:lnTo>
                  <a:pt x="687565" y="2003259"/>
                </a:lnTo>
                <a:lnTo>
                  <a:pt x="702932" y="1983041"/>
                </a:lnTo>
                <a:close/>
              </a:path>
              <a:path w="2881629" h="3430904">
                <a:moveTo>
                  <a:pt x="707796" y="1488973"/>
                </a:moveTo>
                <a:lnTo>
                  <a:pt x="662508" y="1465961"/>
                </a:lnTo>
                <a:lnTo>
                  <a:pt x="651002" y="1488617"/>
                </a:lnTo>
                <a:lnTo>
                  <a:pt x="696302" y="1511617"/>
                </a:lnTo>
                <a:lnTo>
                  <a:pt x="707796" y="1488973"/>
                </a:lnTo>
                <a:close/>
              </a:path>
              <a:path w="2881629" h="3430904">
                <a:moveTo>
                  <a:pt x="742810" y="877087"/>
                </a:moveTo>
                <a:lnTo>
                  <a:pt x="732663" y="853808"/>
                </a:lnTo>
                <a:lnTo>
                  <a:pt x="686092" y="874102"/>
                </a:lnTo>
                <a:lnTo>
                  <a:pt x="696239" y="897382"/>
                </a:lnTo>
                <a:lnTo>
                  <a:pt x="742810" y="877087"/>
                </a:lnTo>
                <a:close/>
              </a:path>
              <a:path w="2881629" h="3430904">
                <a:moveTo>
                  <a:pt x="783818" y="2044509"/>
                </a:moveTo>
                <a:lnTo>
                  <a:pt x="743381" y="2013775"/>
                </a:lnTo>
                <a:lnTo>
                  <a:pt x="728002" y="2033993"/>
                </a:lnTo>
                <a:lnTo>
                  <a:pt x="768451" y="2064727"/>
                </a:lnTo>
                <a:lnTo>
                  <a:pt x="783818" y="2044509"/>
                </a:lnTo>
                <a:close/>
              </a:path>
              <a:path w="2881629" h="3430904">
                <a:moveTo>
                  <a:pt x="798385" y="1534972"/>
                </a:moveTo>
                <a:lnTo>
                  <a:pt x="753097" y="1511973"/>
                </a:lnTo>
                <a:lnTo>
                  <a:pt x="741591" y="1534617"/>
                </a:lnTo>
                <a:lnTo>
                  <a:pt x="786879" y="1557629"/>
                </a:lnTo>
                <a:lnTo>
                  <a:pt x="798385" y="1534972"/>
                </a:lnTo>
                <a:close/>
              </a:path>
              <a:path w="2881629" h="3430904">
                <a:moveTo>
                  <a:pt x="835939" y="836485"/>
                </a:moveTo>
                <a:lnTo>
                  <a:pt x="825792" y="813206"/>
                </a:lnTo>
                <a:lnTo>
                  <a:pt x="779233" y="833501"/>
                </a:lnTo>
                <a:lnTo>
                  <a:pt x="789381" y="856792"/>
                </a:lnTo>
                <a:lnTo>
                  <a:pt x="835939" y="836485"/>
                </a:lnTo>
                <a:close/>
              </a:path>
              <a:path w="2881629" h="3430904">
                <a:moveTo>
                  <a:pt x="864704" y="2105990"/>
                </a:moveTo>
                <a:lnTo>
                  <a:pt x="824268" y="2075243"/>
                </a:lnTo>
                <a:lnTo>
                  <a:pt x="808901" y="2095474"/>
                </a:lnTo>
                <a:lnTo>
                  <a:pt x="849337" y="2126208"/>
                </a:lnTo>
                <a:lnTo>
                  <a:pt x="864704" y="2105990"/>
                </a:lnTo>
                <a:close/>
              </a:path>
              <a:path w="2881629" h="3430904">
                <a:moveTo>
                  <a:pt x="888974" y="1580984"/>
                </a:moveTo>
                <a:lnTo>
                  <a:pt x="843673" y="1557985"/>
                </a:lnTo>
                <a:lnTo>
                  <a:pt x="832180" y="1580629"/>
                </a:lnTo>
                <a:lnTo>
                  <a:pt x="877468" y="1603629"/>
                </a:lnTo>
                <a:lnTo>
                  <a:pt x="888974" y="1580984"/>
                </a:lnTo>
                <a:close/>
              </a:path>
              <a:path w="2881629" h="3430904">
                <a:moveTo>
                  <a:pt x="929081" y="795896"/>
                </a:moveTo>
                <a:lnTo>
                  <a:pt x="918933" y="772604"/>
                </a:lnTo>
                <a:lnTo>
                  <a:pt x="872363" y="792911"/>
                </a:lnTo>
                <a:lnTo>
                  <a:pt x="882510" y="816190"/>
                </a:lnTo>
                <a:lnTo>
                  <a:pt x="929081" y="795896"/>
                </a:lnTo>
                <a:close/>
              </a:path>
              <a:path w="2881629" h="3430904">
                <a:moveTo>
                  <a:pt x="944803" y="1078572"/>
                </a:moveTo>
                <a:lnTo>
                  <a:pt x="894156" y="1074597"/>
                </a:lnTo>
                <a:lnTo>
                  <a:pt x="892175" y="1099921"/>
                </a:lnTo>
                <a:lnTo>
                  <a:pt x="942822" y="1103884"/>
                </a:lnTo>
                <a:lnTo>
                  <a:pt x="944803" y="1078572"/>
                </a:lnTo>
                <a:close/>
              </a:path>
              <a:path w="2881629" h="3430904">
                <a:moveTo>
                  <a:pt x="945603" y="2167471"/>
                </a:moveTo>
                <a:lnTo>
                  <a:pt x="905154" y="2136724"/>
                </a:lnTo>
                <a:lnTo>
                  <a:pt x="889787" y="2156942"/>
                </a:lnTo>
                <a:lnTo>
                  <a:pt x="930236" y="2187689"/>
                </a:lnTo>
                <a:lnTo>
                  <a:pt x="945603" y="2167471"/>
                </a:lnTo>
                <a:close/>
              </a:path>
              <a:path w="2881629" h="3430904">
                <a:moveTo>
                  <a:pt x="979563" y="1626997"/>
                </a:moveTo>
                <a:lnTo>
                  <a:pt x="934262" y="1603984"/>
                </a:lnTo>
                <a:lnTo>
                  <a:pt x="922756" y="1626641"/>
                </a:lnTo>
                <a:lnTo>
                  <a:pt x="968057" y="1649641"/>
                </a:lnTo>
                <a:lnTo>
                  <a:pt x="979563" y="1626997"/>
                </a:lnTo>
                <a:close/>
              </a:path>
              <a:path w="2881629" h="3430904">
                <a:moveTo>
                  <a:pt x="1022223" y="755294"/>
                </a:moveTo>
                <a:lnTo>
                  <a:pt x="1012063" y="732015"/>
                </a:lnTo>
                <a:lnTo>
                  <a:pt x="965504" y="752309"/>
                </a:lnTo>
                <a:lnTo>
                  <a:pt x="975652" y="775589"/>
                </a:lnTo>
                <a:lnTo>
                  <a:pt x="1022223" y="755294"/>
                </a:lnTo>
                <a:close/>
              </a:path>
              <a:path w="2881629" h="3430904">
                <a:moveTo>
                  <a:pt x="1026490" y="2228939"/>
                </a:moveTo>
                <a:lnTo>
                  <a:pt x="986040" y="2198205"/>
                </a:lnTo>
                <a:lnTo>
                  <a:pt x="970673" y="2218423"/>
                </a:lnTo>
                <a:lnTo>
                  <a:pt x="1011123" y="2249170"/>
                </a:lnTo>
                <a:lnTo>
                  <a:pt x="1026490" y="2228939"/>
                </a:lnTo>
                <a:close/>
              </a:path>
              <a:path w="2881629" h="3430904">
                <a:moveTo>
                  <a:pt x="1046086" y="1086497"/>
                </a:moveTo>
                <a:lnTo>
                  <a:pt x="995451" y="1082535"/>
                </a:lnTo>
                <a:lnTo>
                  <a:pt x="993470" y="1107846"/>
                </a:lnTo>
                <a:lnTo>
                  <a:pt x="1044105" y="1111808"/>
                </a:lnTo>
                <a:lnTo>
                  <a:pt x="1046086" y="1086497"/>
                </a:lnTo>
                <a:close/>
              </a:path>
              <a:path w="2881629" h="3430904">
                <a:moveTo>
                  <a:pt x="1070140" y="1672996"/>
                </a:moveTo>
                <a:lnTo>
                  <a:pt x="1024851" y="1649996"/>
                </a:lnTo>
                <a:lnTo>
                  <a:pt x="1013345" y="1672640"/>
                </a:lnTo>
                <a:lnTo>
                  <a:pt x="1058646" y="1695653"/>
                </a:lnTo>
                <a:lnTo>
                  <a:pt x="1070140" y="1672996"/>
                </a:lnTo>
                <a:close/>
              </a:path>
              <a:path w="2881629" h="3430904">
                <a:moveTo>
                  <a:pt x="1107376" y="2290419"/>
                </a:moveTo>
                <a:lnTo>
                  <a:pt x="1066939" y="2259685"/>
                </a:lnTo>
                <a:lnTo>
                  <a:pt x="1051560" y="2279904"/>
                </a:lnTo>
                <a:lnTo>
                  <a:pt x="1092009" y="2310638"/>
                </a:lnTo>
                <a:lnTo>
                  <a:pt x="1107376" y="2290419"/>
                </a:lnTo>
                <a:close/>
              </a:path>
              <a:path w="2881629" h="3430904">
                <a:moveTo>
                  <a:pt x="1115352" y="714692"/>
                </a:moveTo>
                <a:lnTo>
                  <a:pt x="1105204" y="691413"/>
                </a:lnTo>
                <a:lnTo>
                  <a:pt x="1058633" y="711708"/>
                </a:lnTo>
                <a:lnTo>
                  <a:pt x="1068781" y="734999"/>
                </a:lnTo>
                <a:lnTo>
                  <a:pt x="1115352" y="714692"/>
                </a:lnTo>
                <a:close/>
              </a:path>
              <a:path w="2881629" h="3430904">
                <a:moveTo>
                  <a:pt x="1147381" y="1094422"/>
                </a:moveTo>
                <a:lnTo>
                  <a:pt x="1096733" y="1090460"/>
                </a:lnTo>
                <a:lnTo>
                  <a:pt x="1094752" y="1115771"/>
                </a:lnTo>
                <a:lnTo>
                  <a:pt x="1145400" y="1119746"/>
                </a:lnTo>
                <a:lnTo>
                  <a:pt x="1147381" y="1094422"/>
                </a:lnTo>
                <a:close/>
              </a:path>
              <a:path w="2881629" h="3430904">
                <a:moveTo>
                  <a:pt x="1160729" y="1719008"/>
                </a:moveTo>
                <a:lnTo>
                  <a:pt x="1115441" y="1696008"/>
                </a:lnTo>
                <a:lnTo>
                  <a:pt x="1103934" y="1718652"/>
                </a:lnTo>
                <a:lnTo>
                  <a:pt x="1149223" y="1741652"/>
                </a:lnTo>
                <a:lnTo>
                  <a:pt x="1160729" y="1719008"/>
                </a:lnTo>
                <a:close/>
              </a:path>
              <a:path w="2881629" h="3430904">
                <a:moveTo>
                  <a:pt x="1188262" y="2351900"/>
                </a:moveTo>
                <a:lnTo>
                  <a:pt x="1147826" y="2321153"/>
                </a:lnTo>
                <a:lnTo>
                  <a:pt x="1132459" y="2341384"/>
                </a:lnTo>
                <a:lnTo>
                  <a:pt x="1172895" y="2372118"/>
                </a:lnTo>
                <a:lnTo>
                  <a:pt x="1188262" y="2351900"/>
                </a:lnTo>
                <a:close/>
              </a:path>
              <a:path w="2881629" h="3430904">
                <a:moveTo>
                  <a:pt x="1208493" y="674103"/>
                </a:moveTo>
                <a:lnTo>
                  <a:pt x="1198346" y="650811"/>
                </a:lnTo>
                <a:lnTo>
                  <a:pt x="1151775" y="671118"/>
                </a:lnTo>
                <a:lnTo>
                  <a:pt x="1161923" y="694397"/>
                </a:lnTo>
                <a:lnTo>
                  <a:pt x="1208493" y="674103"/>
                </a:lnTo>
                <a:close/>
              </a:path>
              <a:path w="2881629" h="3430904">
                <a:moveTo>
                  <a:pt x="1248676" y="1102347"/>
                </a:moveTo>
                <a:lnTo>
                  <a:pt x="1198029" y="1098384"/>
                </a:lnTo>
                <a:lnTo>
                  <a:pt x="1196047" y="1123708"/>
                </a:lnTo>
                <a:lnTo>
                  <a:pt x="1246695" y="1127671"/>
                </a:lnTo>
                <a:lnTo>
                  <a:pt x="1248676" y="1102347"/>
                </a:lnTo>
                <a:close/>
              </a:path>
              <a:path w="2881629" h="3430904">
                <a:moveTo>
                  <a:pt x="1251318" y="1765020"/>
                </a:moveTo>
                <a:lnTo>
                  <a:pt x="1206017" y="1742008"/>
                </a:lnTo>
                <a:lnTo>
                  <a:pt x="1194523" y="1764652"/>
                </a:lnTo>
                <a:lnTo>
                  <a:pt x="1239812" y="1787664"/>
                </a:lnTo>
                <a:lnTo>
                  <a:pt x="1251318" y="1765020"/>
                </a:lnTo>
                <a:close/>
              </a:path>
              <a:path w="2881629" h="3430904">
                <a:moveTo>
                  <a:pt x="1269161" y="2413368"/>
                </a:moveTo>
                <a:lnTo>
                  <a:pt x="1228712" y="2382634"/>
                </a:lnTo>
                <a:lnTo>
                  <a:pt x="1213345" y="2402852"/>
                </a:lnTo>
                <a:lnTo>
                  <a:pt x="1253794" y="2433599"/>
                </a:lnTo>
                <a:lnTo>
                  <a:pt x="1269161" y="2413368"/>
                </a:lnTo>
                <a:close/>
              </a:path>
              <a:path w="2881629" h="3430904">
                <a:moveTo>
                  <a:pt x="1301623" y="633501"/>
                </a:moveTo>
                <a:lnTo>
                  <a:pt x="1291475" y="610222"/>
                </a:lnTo>
                <a:lnTo>
                  <a:pt x="1244904" y="630516"/>
                </a:lnTo>
                <a:lnTo>
                  <a:pt x="1255064" y="653796"/>
                </a:lnTo>
                <a:lnTo>
                  <a:pt x="1301623" y="633501"/>
                </a:lnTo>
                <a:close/>
              </a:path>
              <a:path w="2881629" h="3430904">
                <a:moveTo>
                  <a:pt x="1341907" y="1811020"/>
                </a:moveTo>
                <a:lnTo>
                  <a:pt x="1296606" y="1788020"/>
                </a:lnTo>
                <a:lnTo>
                  <a:pt x="1285113" y="1810664"/>
                </a:lnTo>
                <a:lnTo>
                  <a:pt x="1330401" y="1833664"/>
                </a:lnTo>
                <a:lnTo>
                  <a:pt x="1341907" y="1811020"/>
                </a:lnTo>
                <a:close/>
              </a:path>
              <a:path w="2881629" h="3430904">
                <a:moveTo>
                  <a:pt x="1349959" y="1110272"/>
                </a:moveTo>
                <a:lnTo>
                  <a:pt x="1299311" y="1106309"/>
                </a:lnTo>
                <a:lnTo>
                  <a:pt x="1297330" y="1131633"/>
                </a:lnTo>
                <a:lnTo>
                  <a:pt x="1347978" y="1135595"/>
                </a:lnTo>
                <a:lnTo>
                  <a:pt x="1349959" y="1110272"/>
                </a:lnTo>
                <a:close/>
              </a:path>
              <a:path w="2881629" h="3430904">
                <a:moveTo>
                  <a:pt x="1350048" y="2474849"/>
                </a:moveTo>
                <a:lnTo>
                  <a:pt x="1309598" y="2444115"/>
                </a:lnTo>
                <a:lnTo>
                  <a:pt x="1294231" y="2464333"/>
                </a:lnTo>
                <a:lnTo>
                  <a:pt x="1334681" y="2495080"/>
                </a:lnTo>
                <a:lnTo>
                  <a:pt x="1350048" y="2474849"/>
                </a:lnTo>
                <a:close/>
              </a:path>
              <a:path w="2881629" h="3430904">
                <a:moveTo>
                  <a:pt x="1394764" y="592899"/>
                </a:moveTo>
                <a:lnTo>
                  <a:pt x="1384617" y="569620"/>
                </a:lnTo>
                <a:lnTo>
                  <a:pt x="1338046" y="589915"/>
                </a:lnTo>
                <a:lnTo>
                  <a:pt x="1348193" y="613206"/>
                </a:lnTo>
                <a:lnTo>
                  <a:pt x="1394764" y="592899"/>
                </a:lnTo>
                <a:close/>
              </a:path>
              <a:path w="2881629" h="3430904">
                <a:moveTo>
                  <a:pt x="1430934" y="2536329"/>
                </a:moveTo>
                <a:lnTo>
                  <a:pt x="1390497" y="2505595"/>
                </a:lnTo>
                <a:lnTo>
                  <a:pt x="1375117" y="2525814"/>
                </a:lnTo>
                <a:lnTo>
                  <a:pt x="1415567" y="2556548"/>
                </a:lnTo>
                <a:lnTo>
                  <a:pt x="1430934" y="2536329"/>
                </a:lnTo>
                <a:close/>
              </a:path>
              <a:path w="2881629" h="3430904">
                <a:moveTo>
                  <a:pt x="1432483" y="1857032"/>
                </a:moveTo>
                <a:lnTo>
                  <a:pt x="1387195" y="1834032"/>
                </a:lnTo>
                <a:lnTo>
                  <a:pt x="1375689" y="1856676"/>
                </a:lnTo>
                <a:lnTo>
                  <a:pt x="1420990" y="1879676"/>
                </a:lnTo>
                <a:lnTo>
                  <a:pt x="1432483" y="1857032"/>
                </a:lnTo>
                <a:close/>
              </a:path>
              <a:path w="2881629" h="3430904">
                <a:moveTo>
                  <a:pt x="1451254" y="1118196"/>
                </a:moveTo>
                <a:lnTo>
                  <a:pt x="1400606" y="1114234"/>
                </a:lnTo>
                <a:lnTo>
                  <a:pt x="1398625" y="1139558"/>
                </a:lnTo>
                <a:lnTo>
                  <a:pt x="1449273" y="1143520"/>
                </a:lnTo>
                <a:lnTo>
                  <a:pt x="1451254" y="1118196"/>
                </a:lnTo>
                <a:close/>
              </a:path>
              <a:path w="2881629" h="3430904">
                <a:moveTo>
                  <a:pt x="1487906" y="552310"/>
                </a:moveTo>
                <a:lnTo>
                  <a:pt x="1477746" y="529018"/>
                </a:lnTo>
                <a:lnTo>
                  <a:pt x="1431188" y="549325"/>
                </a:lnTo>
                <a:lnTo>
                  <a:pt x="1441335" y="572604"/>
                </a:lnTo>
                <a:lnTo>
                  <a:pt x="1487906" y="552310"/>
                </a:lnTo>
                <a:close/>
              </a:path>
              <a:path w="2881629" h="3430904">
                <a:moveTo>
                  <a:pt x="1511820" y="2597810"/>
                </a:moveTo>
                <a:lnTo>
                  <a:pt x="1471383" y="2567063"/>
                </a:lnTo>
                <a:lnTo>
                  <a:pt x="1456016" y="2587294"/>
                </a:lnTo>
                <a:lnTo>
                  <a:pt x="1496453" y="2618028"/>
                </a:lnTo>
                <a:lnTo>
                  <a:pt x="1511820" y="2597810"/>
                </a:lnTo>
                <a:close/>
              </a:path>
              <a:path w="2881629" h="3430904">
                <a:moveTo>
                  <a:pt x="1523072" y="1903044"/>
                </a:moveTo>
                <a:lnTo>
                  <a:pt x="1477784" y="1880031"/>
                </a:lnTo>
                <a:lnTo>
                  <a:pt x="1466278" y="1902675"/>
                </a:lnTo>
                <a:lnTo>
                  <a:pt x="1511579" y="1925688"/>
                </a:lnTo>
                <a:lnTo>
                  <a:pt x="1523072" y="1903044"/>
                </a:lnTo>
                <a:close/>
              </a:path>
              <a:path w="2881629" h="3430904">
                <a:moveTo>
                  <a:pt x="1552536" y="1126121"/>
                </a:moveTo>
                <a:lnTo>
                  <a:pt x="1501902" y="1122159"/>
                </a:lnTo>
                <a:lnTo>
                  <a:pt x="1499920" y="1147483"/>
                </a:lnTo>
                <a:lnTo>
                  <a:pt x="1550555" y="1151445"/>
                </a:lnTo>
                <a:lnTo>
                  <a:pt x="1552536" y="1126121"/>
                </a:lnTo>
                <a:close/>
              </a:path>
              <a:path w="2881629" h="3430904">
                <a:moveTo>
                  <a:pt x="1581035" y="511708"/>
                </a:moveTo>
                <a:lnTo>
                  <a:pt x="1570888" y="488429"/>
                </a:lnTo>
                <a:lnTo>
                  <a:pt x="1524317" y="508723"/>
                </a:lnTo>
                <a:lnTo>
                  <a:pt x="1534464" y="532015"/>
                </a:lnTo>
                <a:lnTo>
                  <a:pt x="1581035" y="511708"/>
                </a:lnTo>
                <a:close/>
              </a:path>
              <a:path w="2881629" h="3430904">
                <a:moveTo>
                  <a:pt x="1592719" y="2659278"/>
                </a:moveTo>
                <a:lnTo>
                  <a:pt x="1552270" y="2628544"/>
                </a:lnTo>
                <a:lnTo>
                  <a:pt x="1536903" y="2648762"/>
                </a:lnTo>
                <a:lnTo>
                  <a:pt x="1577352" y="2679509"/>
                </a:lnTo>
                <a:lnTo>
                  <a:pt x="1592719" y="2659278"/>
                </a:lnTo>
                <a:close/>
              </a:path>
              <a:path w="2881629" h="3430904">
                <a:moveTo>
                  <a:pt x="1613662" y="1949043"/>
                </a:moveTo>
                <a:lnTo>
                  <a:pt x="1568373" y="1926043"/>
                </a:lnTo>
                <a:lnTo>
                  <a:pt x="1556867" y="1948700"/>
                </a:lnTo>
                <a:lnTo>
                  <a:pt x="1602155" y="1971687"/>
                </a:lnTo>
                <a:lnTo>
                  <a:pt x="1613662" y="1949043"/>
                </a:lnTo>
                <a:close/>
              </a:path>
              <a:path w="2881629" h="3430904">
                <a:moveTo>
                  <a:pt x="1653832" y="1134046"/>
                </a:moveTo>
                <a:lnTo>
                  <a:pt x="1603184" y="1130084"/>
                </a:lnTo>
                <a:lnTo>
                  <a:pt x="1601203" y="1155407"/>
                </a:lnTo>
                <a:lnTo>
                  <a:pt x="1651850" y="1159370"/>
                </a:lnTo>
                <a:lnTo>
                  <a:pt x="1653832" y="1134046"/>
                </a:lnTo>
                <a:close/>
              </a:path>
              <a:path w="2881629" h="3430904">
                <a:moveTo>
                  <a:pt x="1673606" y="2720759"/>
                </a:moveTo>
                <a:lnTo>
                  <a:pt x="1633156" y="2690025"/>
                </a:lnTo>
                <a:lnTo>
                  <a:pt x="1617789" y="2710243"/>
                </a:lnTo>
                <a:lnTo>
                  <a:pt x="1658226" y="2740977"/>
                </a:lnTo>
                <a:lnTo>
                  <a:pt x="1673606" y="2720759"/>
                </a:lnTo>
                <a:close/>
              </a:path>
              <a:path w="2881629" h="3430904">
                <a:moveTo>
                  <a:pt x="1674164" y="471119"/>
                </a:moveTo>
                <a:lnTo>
                  <a:pt x="1664030" y="447827"/>
                </a:lnTo>
                <a:lnTo>
                  <a:pt x="1617459" y="468122"/>
                </a:lnTo>
                <a:lnTo>
                  <a:pt x="1627606" y="491413"/>
                </a:lnTo>
                <a:lnTo>
                  <a:pt x="1674164" y="471119"/>
                </a:lnTo>
                <a:close/>
              </a:path>
              <a:path w="2881629" h="3430904">
                <a:moveTo>
                  <a:pt x="1704238" y="1995068"/>
                </a:moveTo>
                <a:lnTo>
                  <a:pt x="1658950" y="1972043"/>
                </a:lnTo>
                <a:lnTo>
                  <a:pt x="1647456" y="1994700"/>
                </a:lnTo>
                <a:lnTo>
                  <a:pt x="1692744" y="2017699"/>
                </a:lnTo>
                <a:lnTo>
                  <a:pt x="1704238" y="1995068"/>
                </a:lnTo>
                <a:close/>
              </a:path>
              <a:path w="2881629" h="3430904">
                <a:moveTo>
                  <a:pt x="1754492" y="2782239"/>
                </a:moveTo>
                <a:lnTo>
                  <a:pt x="1714055" y="2751493"/>
                </a:lnTo>
                <a:lnTo>
                  <a:pt x="1698675" y="2771724"/>
                </a:lnTo>
                <a:lnTo>
                  <a:pt x="1739125" y="2802458"/>
                </a:lnTo>
                <a:lnTo>
                  <a:pt x="1754492" y="2782239"/>
                </a:lnTo>
                <a:close/>
              </a:path>
              <a:path w="2881629" h="3430904">
                <a:moveTo>
                  <a:pt x="1755127" y="1141971"/>
                </a:moveTo>
                <a:lnTo>
                  <a:pt x="1704479" y="1138008"/>
                </a:lnTo>
                <a:lnTo>
                  <a:pt x="1702498" y="1163332"/>
                </a:lnTo>
                <a:lnTo>
                  <a:pt x="1753146" y="1167295"/>
                </a:lnTo>
                <a:lnTo>
                  <a:pt x="1755127" y="1141971"/>
                </a:lnTo>
                <a:close/>
              </a:path>
              <a:path w="2881629" h="3430904">
                <a:moveTo>
                  <a:pt x="1767306" y="430517"/>
                </a:moveTo>
                <a:lnTo>
                  <a:pt x="1757159" y="407225"/>
                </a:lnTo>
                <a:lnTo>
                  <a:pt x="1710588" y="427532"/>
                </a:lnTo>
                <a:lnTo>
                  <a:pt x="1720748" y="450811"/>
                </a:lnTo>
                <a:lnTo>
                  <a:pt x="1767306" y="430517"/>
                </a:lnTo>
                <a:close/>
              </a:path>
              <a:path w="2881629" h="3430904">
                <a:moveTo>
                  <a:pt x="1794840" y="2041055"/>
                </a:moveTo>
                <a:lnTo>
                  <a:pt x="1749539" y="2018055"/>
                </a:lnTo>
                <a:lnTo>
                  <a:pt x="1738033" y="2040699"/>
                </a:lnTo>
                <a:lnTo>
                  <a:pt x="1783334" y="2063711"/>
                </a:lnTo>
                <a:lnTo>
                  <a:pt x="1794840" y="2041055"/>
                </a:lnTo>
                <a:close/>
              </a:path>
              <a:path w="2881629" h="3430904">
                <a:moveTo>
                  <a:pt x="1835391" y="2843720"/>
                </a:moveTo>
                <a:lnTo>
                  <a:pt x="1794941" y="2812973"/>
                </a:lnTo>
                <a:lnTo>
                  <a:pt x="1779574" y="2833192"/>
                </a:lnTo>
                <a:lnTo>
                  <a:pt x="1820011" y="2863939"/>
                </a:lnTo>
                <a:lnTo>
                  <a:pt x="1835391" y="2843720"/>
                </a:lnTo>
                <a:close/>
              </a:path>
              <a:path w="2881629" h="3430904">
                <a:moveTo>
                  <a:pt x="1856409" y="1149896"/>
                </a:moveTo>
                <a:lnTo>
                  <a:pt x="1805774" y="1145933"/>
                </a:lnTo>
                <a:lnTo>
                  <a:pt x="1803793" y="1171257"/>
                </a:lnTo>
                <a:lnTo>
                  <a:pt x="1854428" y="1175219"/>
                </a:lnTo>
                <a:lnTo>
                  <a:pt x="1856409" y="1149896"/>
                </a:lnTo>
                <a:close/>
              </a:path>
              <a:path w="2881629" h="3430904">
                <a:moveTo>
                  <a:pt x="1860448" y="389915"/>
                </a:moveTo>
                <a:lnTo>
                  <a:pt x="1850301" y="366636"/>
                </a:lnTo>
                <a:lnTo>
                  <a:pt x="1803730" y="386930"/>
                </a:lnTo>
                <a:lnTo>
                  <a:pt x="1813877" y="410222"/>
                </a:lnTo>
                <a:lnTo>
                  <a:pt x="1860448" y="389915"/>
                </a:lnTo>
                <a:close/>
              </a:path>
              <a:path w="2881629" h="3430904">
                <a:moveTo>
                  <a:pt x="1885416" y="2087067"/>
                </a:moveTo>
                <a:lnTo>
                  <a:pt x="1840128" y="2064067"/>
                </a:lnTo>
                <a:lnTo>
                  <a:pt x="1828622" y="2086711"/>
                </a:lnTo>
                <a:lnTo>
                  <a:pt x="1873923" y="2109711"/>
                </a:lnTo>
                <a:lnTo>
                  <a:pt x="1885416" y="2087067"/>
                </a:lnTo>
                <a:close/>
              </a:path>
              <a:path w="2881629" h="3430904">
                <a:moveTo>
                  <a:pt x="1916277" y="2905188"/>
                </a:moveTo>
                <a:lnTo>
                  <a:pt x="1875828" y="2874454"/>
                </a:lnTo>
                <a:lnTo>
                  <a:pt x="1860461" y="2894673"/>
                </a:lnTo>
                <a:lnTo>
                  <a:pt x="1900910" y="2925419"/>
                </a:lnTo>
                <a:lnTo>
                  <a:pt x="1916277" y="2905188"/>
                </a:lnTo>
                <a:close/>
              </a:path>
              <a:path w="2881629" h="3430904">
                <a:moveTo>
                  <a:pt x="1953590" y="349326"/>
                </a:moveTo>
                <a:lnTo>
                  <a:pt x="1943430" y="326034"/>
                </a:lnTo>
                <a:lnTo>
                  <a:pt x="1896872" y="346341"/>
                </a:lnTo>
                <a:lnTo>
                  <a:pt x="1907019" y="369620"/>
                </a:lnTo>
                <a:lnTo>
                  <a:pt x="1953590" y="349326"/>
                </a:lnTo>
                <a:close/>
              </a:path>
              <a:path w="2881629" h="3430904">
                <a:moveTo>
                  <a:pt x="1957705" y="1157820"/>
                </a:moveTo>
                <a:lnTo>
                  <a:pt x="1907057" y="1153858"/>
                </a:lnTo>
                <a:lnTo>
                  <a:pt x="1905076" y="1179182"/>
                </a:lnTo>
                <a:lnTo>
                  <a:pt x="1955723" y="1183144"/>
                </a:lnTo>
                <a:lnTo>
                  <a:pt x="1957705" y="1157820"/>
                </a:lnTo>
                <a:close/>
              </a:path>
              <a:path w="2881629" h="3430904">
                <a:moveTo>
                  <a:pt x="1976005" y="2133079"/>
                </a:moveTo>
                <a:lnTo>
                  <a:pt x="1930717" y="2110067"/>
                </a:lnTo>
                <a:lnTo>
                  <a:pt x="1919211" y="2132723"/>
                </a:lnTo>
                <a:lnTo>
                  <a:pt x="1964499" y="2155723"/>
                </a:lnTo>
                <a:lnTo>
                  <a:pt x="1976005" y="2133079"/>
                </a:lnTo>
                <a:close/>
              </a:path>
              <a:path w="2881629" h="3430904">
                <a:moveTo>
                  <a:pt x="1997163" y="2966669"/>
                </a:moveTo>
                <a:lnTo>
                  <a:pt x="1956714" y="2935935"/>
                </a:lnTo>
                <a:lnTo>
                  <a:pt x="1941347" y="2956153"/>
                </a:lnTo>
                <a:lnTo>
                  <a:pt x="1981796" y="2986887"/>
                </a:lnTo>
                <a:lnTo>
                  <a:pt x="1997163" y="2966669"/>
                </a:lnTo>
                <a:close/>
              </a:path>
              <a:path w="2881629" h="3430904">
                <a:moveTo>
                  <a:pt x="2046719" y="308724"/>
                </a:moveTo>
                <a:lnTo>
                  <a:pt x="2036572" y="285445"/>
                </a:lnTo>
                <a:lnTo>
                  <a:pt x="1990001" y="305739"/>
                </a:lnTo>
                <a:lnTo>
                  <a:pt x="2000148" y="329018"/>
                </a:lnTo>
                <a:lnTo>
                  <a:pt x="2046719" y="308724"/>
                </a:lnTo>
                <a:close/>
              </a:path>
              <a:path w="2881629" h="3430904">
                <a:moveTo>
                  <a:pt x="2059000" y="1165745"/>
                </a:moveTo>
                <a:lnTo>
                  <a:pt x="2008352" y="1161783"/>
                </a:lnTo>
                <a:lnTo>
                  <a:pt x="2006371" y="1187107"/>
                </a:lnTo>
                <a:lnTo>
                  <a:pt x="2057019" y="1191069"/>
                </a:lnTo>
                <a:lnTo>
                  <a:pt x="2059000" y="1165745"/>
                </a:lnTo>
                <a:close/>
              </a:path>
              <a:path w="2881629" h="3430904">
                <a:moveTo>
                  <a:pt x="2066594" y="2179078"/>
                </a:moveTo>
                <a:lnTo>
                  <a:pt x="2021293" y="2156079"/>
                </a:lnTo>
                <a:lnTo>
                  <a:pt x="2009800" y="2178723"/>
                </a:lnTo>
                <a:lnTo>
                  <a:pt x="2055088" y="2201735"/>
                </a:lnTo>
                <a:lnTo>
                  <a:pt x="2066594" y="2179078"/>
                </a:lnTo>
                <a:close/>
              </a:path>
              <a:path w="2881629" h="3430904">
                <a:moveTo>
                  <a:pt x="2078050" y="3028150"/>
                </a:moveTo>
                <a:lnTo>
                  <a:pt x="2037613" y="2997403"/>
                </a:lnTo>
                <a:lnTo>
                  <a:pt x="2022233" y="3017634"/>
                </a:lnTo>
                <a:lnTo>
                  <a:pt x="2062683" y="3048368"/>
                </a:lnTo>
                <a:lnTo>
                  <a:pt x="2078050" y="3028150"/>
                </a:lnTo>
                <a:close/>
              </a:path>
              <a:path w="2881629" h="3430904">
                <a:moveTo>
                  <a:pt x="2139861" y="268122"/>
                </a:moveTo>
                <a:lnTo>
                  <a:pt x="2129701" y="244843"/>
                </a:lnTo>
                <a:lnTo>
                  <a:pt x="2083142" y="265137"/>
                </a:lnTo>
                <a:lnTo>
                  <a:pt x="2093290" y="288429"/>
                </a:lnTo>
                <a:lnTo>
                  <a:pt x="2139861" y="268122"/>
                </a:lnTo>
                <a:close/>
              </a:path>
              <a:path w="2881629" h="3430904">
                <a:moveTo>
                  <a:pt x="2157184" y="2225090"/>
                </a:moveTo>
                <a:lnTo>
                  <a:pt x="2111883" y="2202091"/>
                </a:lnTo>
                <a:lnTo>
                  <a:pt x="2100389" y="2224735"/>
                </a:lnTo>
                <a:lnTo>
                  <a:pt x="2145677" y="2247735"/>
                </a:lnTo>
                <a:lnTo>
                  <a:pt x="2157184" y="2225090"/>
                </a:lnTo>
                <a:close/>
              </a:path>
              <a:path w="2881629" h="3430904">
                <a:moveTo>
                  <a:pt x="2158949" y="3089618"/>
                </a:moveTo>
                <a:lnTo>
                  <a:pt x="2118499" y="3058884"/>
                </a:lnTo>
                <a:lnTo>
                  <a:pt x="2103132" y="3079102"/>
                </a:lnTo>
                <a:lnTo>
                  <a:pt x="2143569" y="3109849"/>
                </a:lnTo>
                <a:lnTo>
                  <a:pt x="2158949" y="3089618"/>
                </a:lnTo>
                <a:close/>
              </a:path>
              <a:path w="2881629" h="3430904">
                <a:moveTo>
                  <a:pt x="2160282" y="1173670"/>
                </a:moveTo>
                <a:lnTo>
                  <a:pt x="2109635" y="1169708"/>
                </a:lnTo>
                <a:lnTo>
                  <a:pt x="2107654" y="1195031"/>
                </a:lnTo>
                <a:lnTo>
                  <a:pt x="2158301" y="1198994"/>
                </a:lnTo>
                <a:lnTo>
                  <a:pt x="2160282" y="1173670"/>
                </a:lnTo>
                <a:close/>
              </a:path>
              <a:path w="2881629" h="3430904">
                <a:moveTo>
                  <a:pt x="2232990" y="227533"/>
                </a:moveTo>
                <a:lnTo>
                  <a:pt x="2222843" y="204241"/>
                </a:lnTo>
                <a:lnTo>
                  <a:pt x="2176272" y="224548"/>
                </a:lnTo>
                <a:lnTo>
                  <a:pt x="2186419" y="247827"/>
                </a:lnTo>
                <a:lnTo>
                  <a:pt x="2232990" y="227533"/>
                </a:lnTo>
                <a:close/>
              </a:path>
              <a:path w="2881629" h="3430904">
                <a:moveTo>
                  <a:pt x="2239835" y="3151098"/>
                </a:moveTo>
                <a:lnTo>
                  <a:pt x="2199386" y="3120364"/>
                </a:lnTo>
                <a:lnTo>
                  <a:pt x="2184019" y="3140583"/>
                </a:lnTo>
                <a:lnTo>
                  <a:pt x="2224468" y="3171317"/>
                </a:lnTo>
                <a:lnTo>
                  <a:pt x="2239835" y="3151098"/>
                </a:lnTo>
                <a:close/>
              </a:path>
              <a:path w="2881629" h="3430904">
                <a:moveTo>
                  <a:pt x="2247760" y="2271103"/>
                </a:moveTo>
                <a:lnTo>
                  <a:pt x="2202472" y="2248090"/>
                </a:lnTo>
                <a:lnTo>
                  <a:pt x="2190966" y="2270734"/>
                </a:lnTo>
                <a:lnTo>
                  <a:pt x="2236266" y="2293747"/>
                </a:lnTo>
                <a:lnTo>
                  <a:pt x="2247760" y="2271103"/>
                </a:lnTo>
                <a:close/>
              </a:path>
              <a:path w="2881629" h="3430904">
                <a:moveTo>
                  <a:pt x="2261578" y="1181595"/>
                </a:moveTo>
                <a:lnTo>
                  <a:pt x="2210930" y="1177632"/>
                </a:lnTo>
                <a:lnTo>
                  <a:pt x="2208949" y="1202956"/>
                </a:lnTo>
                <a:lnTo>
                  <a:pt x="2259596" y="1206919"/>
                </a:lnTo>
                <a:lnTo>
                  <a:pt x="2261578" y="1181595"/>
                </a:lnTo>
                <a:close/>
              </a:path>
              <a:path w="2881629" h="3430904">
                <a:moveTo>
                  <a:pt x="2320721" y="3212579"/>
                </a:moveTo>
                <a:lnTo>
                  <a:pt x="2280272" y="3181832"/>
                </a:lnTo>
                <a:lnTo>
                  <a:pt x="2264905" y="3202063"/>
                </a:lnTo>
                <a:lnTo>
                  <a:pt x="2305354" y="3232797"/>
                </a:lnTo>
                <a:lnTo>
                  <a:pt x="2320721" y="3212579"/>
                </a:lnTo>
                <a:close/>
              </a:path>
              <a:path w="2881629" h="3430904">
                <a:moveTo>
                  <a:pt x="2326132" y="186931"/>
                </a:moveTo>
                <a:lnTo>
                  <a:pt x="2315984" y="163652"/>
                </a:lnTo>
                <a:lnTo>
                  <a:pt x="2269413" y="183946"/>
                </a:lnTo>
                <a:lnTo>
                  <a:pt x="2279561" y="207225"/>
                </a:lnTo>
                <a:lnTo>
                  <a:pt x="2326132" y="186931"/>
                </a:lnTo>
                <a:close/>
              </a:path>
              <a:path w="2881629" h="3430904">
                <a:moveTo>
                  <a:pt x="2338349" y="2317102"/>
                </a:moveTo>
                <a:lnTo>
                  <a:pt x="2293061" y="2294102"/>
                </a:lnTo>
                <a:lnTo>
                  <a:pt x="2281555" y="2316746"/>
                </a:lnTo>
                <a:lnTo>
                  <a:pt x="2326843" y="2339746"/>
                </a:lnTo>
                <a:lnTo>
                  <a:pt x="2338349" y="2317102"/>
                </a:lnTo>
                <a:close/>
              </a:path>
              <a:path w="2881629" h="3430904">
                <a:moveTo>
                  <a:pt x="2362860" y="1189520"/>
                </a:moveTo>
                <a:lnTo>
                  <a:pt x="2312225" y="1185557"/>
                </a:lnTo>
                <a:lnTo>
                  <a:pt x="2310244" y="1210881"/>
                </a:lnTo>
                <a:lnTo>
                  <a:pt x="2360879" y="1214843"/>
                </a:lnTo>
                <a:lnTo>
                  <a:pt x="2362860" y="1189520"/>
                </a:lnTo>
                <a:close/>
              </a:path>
              <a:path w="2881629" h="3430904">
                <a:moveTo>
                  <a:pt x="2401608" y="3274060"/>
                </a:moveTo>
                <a:lnTo>
                  <a:pt x="2361171" y="3243313"/>
                </a:lnTo>
                <a:lnTo>
                  <a:pt x="2345791" y="3263544"/>
                </a:lnTo>
                <a:lnTo>
                  <a:pt x="2386241" y="3294278"/>
                </a:lnTo>
                <a:lnTo>
                  <a:pt x="2401608" y="3274060"/>
                </a:lnTo>
                <a:close/>
              </a:path>
              <a:path w="2881629" h="3430904">
                <a:moveTo>
                  <a:pt x="2419261" y="146329"/>
                </a:moveTo>
                <a:lnTo>
                  <a:pt x="2409113" y="123050"/>
                </a:lnTo>
                <a:lnTo>
                  <a:pt x="2362543" y="143344"/>
                </a:lnTo>
                <a:lnTo>
                  <a:pt x="2372703" y="166636"/>
                </a:lnTo>
                <a:lnTo>
                  <a:pt x="2419261" y="146329"/>
                </a:lnTo>
                <a:close/>
              </a:path>
              <a:path w="2881629" h="3430904">
                <a:moveTo>
                  <a:pt x="2428938" y="2363114"/>
                </a:moveTo>
                <a:lnTo>
                  <a:pt x="2383650" y="2340114"/>
                </a:lnTo>
                <a:lnTo>
                  <a:pt x="2372144" y="2362758"/>
                </a:lnTo>
                <a:lnTo>
                  <a:pt x="2417432" y="2385758"/>
                </a:lnTo>
                <a:lnTo>
                  <a:pt x="2428938" y="2363114"/>
                </a:lnTo>
                <a:close/>
              </a:path>
              <a:path w="2881629" h="3430904">
                <a:moveTo>
                  <a:pt x="2464155" y="1197444"/>
                </a:moveTo>
                <a:lnTo>
                  <a:pt x="2413508" y="1193482"/>
                </a:lnTo>
                <a:lnTo>
                  <a:pt x="2411526" y="1218806"/>
                </a:lnTo>
                <a:lnTo>
                  <a:pt x="2462174" y="1222768"/>
                </a:lnTo>
                <a:lnTo>
                  <a:pt x="2464155" y="1197444"/>
                </a:lnTo>
                <a:close/>
              </a:path>
              <a:path w="2881629" h="3430904">
                <a:moveTo>
                  <a:pt x="2482507" y="3335528"/>
                </a:moveTo>
                <a:lnTo>
                  <a:pt x="2442057" y="3304794"/>
                </a:lnTo>
                <a:lnTo>
                  <a:pt x="2426690" y="3325012"/>
                </a:lnTo>
                <a:lnTo>
                  <a:pt x="2467127" y="3355759"/>
                </a:lnTo>
                <a:lnTo>
                  <a:pt x="2482507" y="3335528"/>
                </a:lnTo>
                <a:close/>
              </a:path>
              <a:path w="2881629" h="3430904">
                <a:moveTo>
                  <a:pt x="2512403" y="105740"/>
                </a:moveTo>
                <a:lnTo>
                  <a:pt x="2502255" y="82448"/>
                </a:lnTo>
                <a:lnTo>
                  <a:pt x="2455684" y="102755"/>
                </a:lnTo>
                <a:lnTo>
                  <a:pt x="2465832" y="126034"/>
                </a:lnTo>
                <a:lnTo>
                  <a:pt x="2512403" y="105740"/>
                </a:lnTo>
                <a:close/>
              </a:path>
              <a:path w="2881629" h="3430904">
                <a:moveTo>
                  <a:pt x="2559278" y="2443556"/>
                </a:moveTo>
                <a:lnTo>
                  <a:pt x="2546375" y="2426131"/>
                </a:lnTo>
                <a:lnTo>
                  <a:pt x="2508593" y="2375077"/>
                </a:lnTo>
                <a:lnTo>
                  <a:pt x="2497086" y="2397734"/>
                </a:lnTo>
                <a:lnTo>
                  <a:pt x="2474226" y="2386114"/>
                </a:lnTo>
                <a:lnTo>
                  <a:pt x="2462733" y="2408758"/>
                </a:lnTo>
                <a:lnTo>
                  <a:pt x="2485580" y="2420378"/>
                </a:lnTo>
                <a:lnTo>
                  <a:pt x="2474087" y="2443022"/>
                </a:lnTo>
                <a:lnTo>
                  <a:pt x="2559278" y="2443556"/>
                </a:lnTo>
                <a:close/>
              </a:path>
              <a:path w="2881629" h="3430904">
                <a:moveTo>
                  <a:pt x="2565450" y="1205382"/>
                </a:moveTo>
                <a:lnTo>
                  <a:pt x="2514803" y="1201407"/>
                </a:lnTo>
                <a:lnTo>
                  <a:pt x="2512822" y="1226731"/>
                </a:lnTo>
                <a:lnTo>
                  <a:pt x="2563469" y="1230693"/>
                </a:lnTo>
                <a:lnTo>
                  <a:pt x="2565450" y="1205382"/>
                </a:lnTo>
                <a:close/>
              </a:path>
              <a:path w="2881629" h="3430904">
                <a:moveTo>
                  <a:pt x="2586799" y="3430752"/>
                </a:moveTo>
                <a:lnTo>
                  <a:pt x="2572855" y="3402431"/>
                </a:lnTo>
                <a:lnTo>
                  <a:pt x="2549182" y="3354311"/>
                </a:lnTo>
                <a:lnTo>
                  <a:pt x="2533802" y="3374542"/>
                </a:lnTo>
                <a:lnTo>
                  <a:pt x="2522944" y="3366274"/>
                </a:lnTo>
                <a:lnTo>
                  <a:pt x="2507577" y="3386493"/>
                </a:lnTo>
                <a:lnTo>
                  <a:pt x="2518435" y="3394748"/>
                </a:lnTo>
                <a:lnTo>
                  <a:pt x="2503068" y="3414966"/>
                </a:lnTo>
                <a:lnTo>
                  <a:pt x="2586799" y="3430752"/>
                </a:lnTo>
                <a:close/>
              </a:path>
              <a:path w="2881629" h="3430904">
                <a:moveTo>
                  <a:pt x="2605544" y="65138"/>
                </a:moveTo>
                <a:lnTo>
                  <a:pt x="2595397" y="41859"/>
                </a:lnTo>
                <a:lnTo>
                  <a:pt x="2548826" y="62153"/>
                </a:lnTo>
                <a:lnTo>
                  <a:pt x="2558973" y="85432"/>
                </a:lnTo>
                <a:lnTo>
                  <a:pt x="2605544" y="65138"/>
                </a:lnTo>
                <a:close/>
              </a:path>
              <a:path w="2881629" h="3430904">
                <a:moveTo>
                  <a:pt x="2666733" y="1213307"/>
                </a:moveTo>
                <a:lnTo>
                  <a:pt x="2616085" y="1209344"/>
                </a:lnTo>
                <a:lnTo>
                  <a:pt x="2614104" y="1234655"/>
                </a:lnTo>
                <a:lnTo>
                  <a:pt x="2664752" y="1238618"/>
                </a:lnTo>
                <a:lnTo>
                  <a:pt x="2666733" y="1213307"/>
                </a:lnTo>
                <a:close/>
              </a:path>
              <a:path w="2881629" h="3430904">
                <a:moveTo>
                  <a:pt x="2712936" y="4470"/>
                </a:moveTo>
                <a:lnTo>
                  <a:pt x="2627858" y="0"/>
                </a:lnTo>
                <a:lnTo>
                  <a:pt x="2658300" y="69850"/>
                </a:lnTo>
                <a:lnTo>
                  <a:pt x="2679192" y="44843"/>
                </a:lnTo>
                <a:lnTo>
                  <a:pt x="2701442" y="18211"/>
                </a:lnTo>
                <a:lnTo>
                  <a:pt x="2712936" y="4470"/>
                </a:lnTo>
                <a:close/>
              </a:path>
              <a:path w="2881629" h="3430904">
                <a:moveTo>
                  <a:pt x="2768028" y="1221232"/>
                </a:moveTo>
                <a:lnTo>
                  <a:pt x="2717381" y="1217269"/>
                </a:lnTo>
                <a:lnTo>
                  <a:pt x="2715399" y="1242593"/>
                </a:lnTo>
                <a:lnTo>
                  <a:pt x="2766047" y="1246555"/>
                </a:lnTo>
                <a:lnTo>
                  <a:pt x="2768028" y="1221232"/>
                </a:lnTo>
                <a:close/>
              </a:path>
              <a:path w="2881629" h="3430904">
                <a:moveTo>
                  <a:pt x="2881452" y="1242834"/>
                </a:moveTo>
                <a:lnTo>
                  <a:pt x="2852128" y="1225194"/>
                </a:lnTo>
                <a:lnTo>
                  <a:pt x="2808465" y="1198918"/>
                </a:lnTo>
                <a:lnTo>
                  <a:pt x="2802521" y="1274876"/>
                </a:lnTo>
                <a:lnTo>
                  <a:pt x="2862453" y="1250543"/>
                </a:lnTo>
                <a:lnTo>
                  <a:pt x="2881452" y="1242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198593" y="5968491"/>
            <a:ext cx="1727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87711" y="2352547"/>
            <a:ext cx="1111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9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-14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55411" y="2401316"/>
            <a:ext cx="83261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46655" algn="l"/>
                <a:tab pos="4185920" algn="l"/>
                <a:tab pos="5842635" algn="l"/>
                <a:tab pos="7498715" algn="l"/>
              </a:tabLst>
            </a:pP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-11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-1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Day</a:t>
            </a:r>
            <a:r>
              <a:rPr dirty="0" u="sng" sz="2400" spc="-9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01582" y="1489964"/>
            <a:ext cx="787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V</a:t>
            </a:r>
            <a:r>
              <a:rPr dirty="0" sz="2400" spc="-10" b="1">
                <a:latin typeface="Arial"/>
                <a:cs typeface="Arial"/>
              </a:rPr>
              <a:t>i</a:t>
            </a:r>
            <a:r>
              <a:rPr dirty="0" sz="2400" b="1">
                <a:latin typeface="Arial"/>
                <a:cs typeface="Arial"/>
              </a:rPr>
              <a:t>r</a:t>
            </a:r>
            <a:r>
              <a:rPr dirty="0" sz="2400" spc="-5" b="1">
                <a:latin typeface="Arial"/>
                <a:cs typeface="Arial"/>
              </a:rPr>
              <a:t>u</a:t>
            </a:r>
            <a:r>
              <a:rPr dirty="0" sz="2400" b="1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257195" y="2167305"/>
            <a:ext cx="76200" cy="449580"/>
          </a:xfrm>
          <a:custGeom>
            <a:avLst/>
            <a:gdLst/>
            <a:ahLst/>
            <a:cxnLst/>
            <a:rect l="l" t="t" r="r" b="b"/>
            <a:pathLst>
              <a:path w="76200" h="449580">
                <a:moveTo>
                  <a:pt x="25400" y="373354"/>
                </a:moveTo>
                <a:lnTo>
                  <a:pt x="0" y="373354"/>
                </a:lnTo>
                <a:lnTo>
                  <a:pt x="38100" y="449554"/>
                </a:lnTo>
                <a:lnTo>
                  <a:pt x="69850" y="386054"/>
                </a:lnTo>
                <a:lnTo>
                  <a:pt x="25400" y="386054"/>
                </a:lnTo>
                <a:lnTo>
                  <a:pt x="25400" y="373354"/>
                </a:lnTo>
                <a:close/>
              </a:path>
              <a:path w="76200" h="449580">
                <a:moveTo>
                  <a:pt x="50800" y="0"/>
                </a:moveTo>
                <a:lnTo>
                  <a:pt x="25400" y="0"/>
                </a:lnTo>
                <a:lnTo>
                  <a:pt x="25400" y="386054"/>
                </a:lnTo>
                <a:lnTo>
                  <a:pt x="50800" y="386054"/>
                </a:lnTo>
                <a:lnTo>
                  <a:pt x="50800" y="0"/>
                </a:lnTo>
                <a:close/>
              </a:path>
              <a:path w="76200" h="449580">
                <a:moveTo>
                  <a:pt x="76200" y="373354"/>
                </a:moveTo>
                <a:lnTo>
                  <a:pt x="50800" y="373354"/>
                </a:lnTo>
                <a:lnTo>
                  <a:pt x="50800" y="386054"/>
                </a:lnTo>
                <a:lnTo>
                  <a:pt x="69850" y="386054"/>
                </a:lnTo>
                <a:lnTo>
                  <a:pt x="76200" y="37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5313743" y="2870695"/>
            <a:ext cx="1591945" cy="1001394"/>
            <a:chOff x="5313743" y="2870695"/>
            <a:chExt cx="1591945" cy="1001394"/>
          </a:xfrm>
        </p:grpSpPr>
        <p:sp>
          <p:nvSpPr>
            <p:cNvPr id="39" name="object 39"/>
            <p:cNvSpPr/>
            <p:nvPr/>
          </p:nvSpPr>
          <p:spPr>
            <a:xfrm>
              <a:off x="5313743" y="2870695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4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64" y="1001242"/>
                  </a:lnTo>
                  <a:lnTo>
                    <a:pt x="159156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935941" y="3054276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313743" y="2870695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656372" y="2870695"/>
            <a:ext cx="1591945" cy="1001394"/>
            <a:chOff x="7656372" y="2870695"/>
            <a:chExt cx="1591945" cy="1001394"/>
          </a:xfrm>
        </p:grpSpPr>
        <p:sp>
          <p:nvSpPr>
            <p:cNvPr id="43" name="object 43"/>
            <p:cNvSpPr/>
            <p:nvPr/>
          </p:nvSpPr>
          <p:spPr>
            <a:xfrm>
              <a:off x="7656372" y="2870695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3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63" y="1001242"/>
                  </a:lnTo>
                  <a:lnTo>
                    <a:pt x="159156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278571" y="3054276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7656372" y="2870695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323413" y="2870695"/>
            <a:ext cx="1591945" cy="1001394"/>
            <a:chOff x="9323413" y="2870695"/>
            <a:chExt cx="1591945" cy="1001394"/>
          </a:xfrm>
        </p:grpSpPr>
        <p:sp>
          <p:nvSpPr>
            <p:cNvPr id="47" name="object 47"/>
            <p:cNvSpPr/>
            <p:nvPr/>
          </p:nvSpPr>
          <p:spPr>
            <a:xfrm>
              <a:off x="9323413" y="2870695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51" y="1001242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945611" y="3054276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9323413" y="2870695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990453" y="2870695"/>
            <a:ext cx="1591945" cy="1001394"/>
            <a:chOff x="10990453" y="2870695"/>
            <a:chExt cx="1591945" cy="1001394"/>
          </a:xfrm>
        </p:grpSpPr>
        <p:sp>
          <p:nvSpPr>
            <p:cNvPr id="51" name="object 51"/>
            <p:cNvSpPr/>
            <p:nvPr/>
          </p:nvSpPr>
          <p:spPr>
            <a:xfrm>
              <a:off x="10990453" y="2870695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2"/>
                  </a:lnTo>
                  <a:lnTo>
                    <a:pt x="1591551" y="1001242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1612651" y="3054276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0990453" y="2870695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657480" y="2870695"/>
            <a:ext cx="1591945" cy="1001394"/>
          </a:xfrm>
          <a:prstGeom prst="rect">
            <a:avLst/>
          </a:prstGeom>
          <a:solidFill>
            <a:srgbClr val="AA7942">
              <a:alpha val="22349"/>
            </a:srgbClr>
          </a:solidFill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A1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313743" y="4063301"/>
            <a:ext cx="1591945" cy="1001394"/>
            <a:chOff x="5313743" y="4063301"/>
            <a:chExt cx="1591945" cy="1001394"/>
          </a:xfrm>
        </p:grpSpPr>
        <p:sp>
          <p:nvSpPr>
            <p:cNvPr id="56" name="object 56"/>
            <p:cNvSpPr/>
            <p:nvPr/>
          </p:nvSpPr>
          <p:spPr>
            <a:xfrm>
              <a:off x="5313743" y="40633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4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4" y="1001255"/>
                  </a:lnTo>
                  <a:lnTo>
                    <a:pt x="159156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935941" y="43818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313743" y="406330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656372" y="4063301"/>
            <a:ext cx="1591945" cy="1001394"/>
            <a:chOff x="7656372" y="4063301"/>
            <a:chExt cx="1591945" cy="1001394"/>
          </a:xfrm>
        </p:grpSpPr>
        <p:sp>
          <p:nvSpPr>
            <p:cNvPr id="60" name="object 60"/>
            <p:cNvSpPr/>
            <p:nvPr/>
          </p:nvSpPr>
          <p:spPr>
            <a:xfrm>
              <a:off x="7656372" y="40633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3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3" y="1001255"/>
                  </a:lnTo>
                  <a:lnTo>
                    <a:pt x="159156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8278571" y="43818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7656372" y="406330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9323413" y="4063301"/>
            <a:ext cx="1591945" cy="1001394"/>
            <a:chOff x="9323413" y="4063301"/>
            <a:chExt cx="1591945" cy="1001394"/>
          </a:xfrm>
        </p:grpSpPr>
        <p:sp>
          <p:nvSpPr>
            <p:cNvPr id="64" name="object 64"/>
            <p:cNvSpPr/>
            <p:nvPr/>
          </p:nvSpPr>
          <p:spPr>
            <a:xfrm>
              <a:off x="9323413" y="40633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945611" y="43818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9323413" y="406330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0990453" y="4063301"/>
            <a:ext cx="1591945" cy="1001394"/>
            <a:chOff x="10990453" y="4063301"/>
            <a:chExt cx="1591945" cy="1001394"/>
          </a:xfrm>
        </p:grpSpPr>
        <p:sp>
          <p:nvSpPr>
            <p:cNvPr id="68" name="object 68"/>
            <p:cNvSpPr/>
            <p:nvPr/>
          </p:nvSpPr>
          <p:spPr>
            <a:xfrm>
              <a:off x="10990453" y="40633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1612651" y="43818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10990453" y="406330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2657480" y="4063301"/>
            <a:ext cx="1591945" cy="1001394"/>
            <a:chOff x="12657480" y="4063301"/>
            <a:chExt cx="1591945" cy="1001394"/>
          </a:xfrm>
        </p:grpSpPr>
        <p:sp>
          <p:nvSpPr>
            <p:cNvPr id="72" name="object 72"/>
            <p:cNvSpPr/>
            <p:nvPr/>
          </p:nvSpPr>
          <p:spPr>
            <a:xfrm>
              <a:off x="12657480" y="406330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4" h="1001395">
                  <a:moveTo>
                    <a:pt x="1591538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38" y="1001255"/>
                  </a:lnTo>
                  <a:lnTo>
                    <a:pt x="1591538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3279627" y="4381832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2657480" y="406330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A2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313743" y="5254726"/>
            <a:ext cx="1591945" cy="1001394"/>
            <a:chOff x="5313743" y="5254726"/>
            <a:chExt cx="1591945" cy="1001394"/>
          </a:xfrm>
        </p:grpSpPr>
        <p:sp>
          <p:nvSpPr>
            <p:cNvPr id="76" name="object 76"/>
            <p:cNvSpPr/>
            <p:nvPr/>
          </p:nvSpPr>
          <p:spPr>
            <a:xfrm>
              <a:off x="5313743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4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4" y="1001255"/>
                  </a:lnTo>
                  <a:lnTo>
                    <a:pt x="159156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5935941" y="5573255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5313743" y="52547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7656372" y="5254726"/>
            <a:ext cx="1591945" cy="1001394"/>
            <a:chOff x="7656372" y="5254726"/>
            <a:chExt cx="1591945" cy="1001394"/>
          </a:xfrm>
        </p:grpSpPr>
        <p:sp>
          <p:nvSpPr>
            <p:cNvPr id="80" name="object 80"/>
            <p:cNvSpPr/>
            <p:nvPr/>
          </p:nvSpPr>
          <p:spPr>
            <a:xfrm>
              <a:off x="7656372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3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3" y="1001255"/>
                  </a:lnTo>
                  <a:lnTo>
                    <a:pt x="159156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8278571" y="5573255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7656372" y="52547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9323413" y="5254726"/>
            <a:ext cx="1591945" cy="1001394"/>
            <a:chOff x="9323413" y="5254726"/>
            <a:chExt cx="1591945" cy="1001394"/>
          </a:xfrm>
        </p:grpSpPr>
        <p:sp>
          <p:nvSpPr>
            <p:cNvPr id="84" name="object 84"/>
            <p:cNvSpPr/>
            <p:nvPr/>
          </p:nvSpPr>
          <p:spPr>
            <a:xfrm>
              <a:off x="9323413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9945611" y="5573255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9323413" y="52547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0990453" y="5254726"/>
            <a:ext cx="1591945" cy="1001394"/>
            <a:chOff x="10990453" y="5254726"/>
            <a:chExt cx="1591945" cy="1001394"/>
          </a:xfrm>
        </p:grpSpPr>
        <p:sp>
          <p:nvSpPr>
            <p:cNvPr id="88" name="object 88"/>
            <p:cNvSpPr/>
            <p:nvPr/>
          </p:nvSpPr>
          <p:spPr>
            <a:xfrm>
              <a:off x="10990453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1612651" y="5573255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10990453" y="52547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12657480" y="5254726"/>
            <a:ext cx="1591945" cy="1001394"/>
            <a:chOff x="12657480" y="5254726"/>
            <a:chExt cx="1591945" cy="1001394"/>
          </a:xfrm>
        </p:grpSpPr>
        <p:sp>
          <p:nvSpPr>
            <p:cNvPr id="92" name="object 92"/>
            <p:cNvSpPr/>
            <p:nvPr/>
          </p:nvSpPr>
          <p:spPr>
            <a:xfrm>
              <a:off x="12657480" y="52547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4" h="1001395">
                  <a:moveTo>
                    <a:pt x="1591538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38" y="1001255"/>
                  </a:lnTo>
                  <a:lnTo>
                    <a:pt x="1591538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3279627" y="5573255"/>
              <a:ext cx="347154" cy="3641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12657480" y="52547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A3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5306720" y="6448526"/>
            <a:ext cx="1591945" cy="1001394"/>
            <a:chOff x="5306720" y="6448526"/>
            <a:chExt cx="1591945" cy="1001394"/>
          </a:xfrm>
        </p:grpSpPr>
        <p:sp>
          <p:nvSpPr>
            <p:cNvPr id="96" name="object 96"/>
            <p:cNvSpPr/>
            <p:nvPr/>
          </p:nvSpPr>
          <p:spPr>
            <a:xfrm>
              <a:off x="5306720" y="64485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4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4" y="1001255"/>
                  </a:lnTo>
                  <a:lnTo>
                    <a:pt x="159156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5928918" y="676704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5306720" y="64485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306720" y="7624711"/>
            <a:ext cx="1591945" cy="1001394"/>
            <a:chOff x="5306720" y="7624711"/>
            <a:chExt cx="1591945" cy="1001394"/>
          </a:xfrm>
        </p:grpSpPr>
        <p:sp>
          <p:nvSpPr>
            <p:cNvPr id="100" name="object 100"/>
            <p:cNvSpPr/>
            <p:nvPr/>
          </p:nvSpPr>
          <p:spPr>
            <a:xfrm>
              <a:off x="5306720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4" y="0"/>
                  </a:moveTo>
                  <a:lnTo>
                    <a:pt x="0" y="0"/>
                  </a:lnTo>
                  <a:lnTo>
                    <a:pt x="0" y="1001247"/>
                  </a:lnTo>
                  <a:lnTo>
                    <a:pt x="1591564" y="1001247"/>
                  </a:lnTo>
                  <a:lnTo>
                    <a:pt x="1591564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5928918" y="7943229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 txBox="1"/>
          <p:nvPr/>
        </p:nvSpPr>
        <p:spPr>
          <a:xfrm>
            <a:off x="5306720" y="762471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7656372" y="6448526"/>
            <a:ext cx="1591945" cy="1001394"/>
            <a:chOff x="7656372" y="6448526"/>
            <a:chExt cx="1591945" cy="1001394"/>
          </a:xfrm>
        </p:grpSpPr>
        <p:sp>
          <p:nvSpPr>
            <p:cNvPr id="104" name="object 104"/>
            <p:cNvSpPr/>
            <p:nvPr/>
          </p:nvSpPr>
          <p:spPr>
            <a:xfrm>
              <a:off x="7656372" y="64485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3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63" y="1001255"/>
                  </a:lnTo>
                  <a:lnTo>
                    <a:pt x="159156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8278571" y="676704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6" name="object 106"/>
          <p:cNvSpPr txBox="1"/>
          <p:nvPr/>
        </p:nvSpPr>
        <p:spPr>
          <a:xfrm>
            <a:off x="7656372" y="64485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9323413" y="6448526"/>
            <a:ext cx="1591945" cy="1001394"/>
            <a:chOff x="9323413" y="6448526"/>
            <a:chExt cx="1591945" cy="1001394"/>
          </a:xfrm>
        </p:grpSpPr>
        <p:sp>
          <p:nvSpPr>
            <p:cNvPr id="108" name="object 108"/>
            <p:cNvSpPr/>
            <p:nvPr/>
          </p:nvSpPr>
          <p:spPr>
            <a:xfrm>
              <a:off x="9323413" y="64485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9945611" y="676704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0" name="object 110"/>
          <p:cNvSpPr txBox="1"/>
          <p:nvPr/>
        </p:nvSpPr>
        <p:spPr>
          <a:xfrm>
            <a:off x="9323413" y="64485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10990453" y="6448526"/>
            <a:ext cx="1591945" cy="1001394"/>
            <a:chOff x="10990453" y="6448526"/>
            <a:chExt cx="1591945" cy="1001394"/>
          </a:xfrm>
        </p:grpSpPr>
        <p:sp>
          <p:nvSpPr>
            <p:cNvPr id="112" name="object 112"/>
            <p:cNvSpPr/>
            <p:nvPr/>
          </p:nvSpPr>
          <p:spPr>
            <a:xfrm>
              <a:off x="10990453" y="64485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51" y="1001255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11612651" y="676704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4" name="object 114"/>
          <p:cNvSpPr txBox="1"/>
          <p:nvPr/>
        </p:nvSpPr>
        <p:spPr>
          <a:xfrm>
            <a:off x="10990453" y="64485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12657480" y="6448526"/>
            <a:ext cx="1591945" cy="1001394"/>
            <a:chOff x="12657480" y="6448526"/>
            <a:chExt cx="1591945" cy="1001394"/>
          </a:xfrm>
        </p:grpSpPr>
        <p:sp>
          <p:nvSpPr>
            <p:cNvPr id="116" name="object 116"/>
            <p:cNvSpPr/>
            <p:nvPr/>
          </p:nvSpPr>
          <p:spPr>
            <a:xfrm>
              <a:off x="12657480" y="6448526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4" h="1001395">
                  <a:moveTo>
                    <a:pt x="1591538" y="0"/>
                  </a:moveTo>
                  <a:lnTo>
                    <a:pt x="0" y="0"/>
                  </a:lnTo>
                  <a:lnTo>
                    <a:pt x="0" y="1001255"/>
                  </a:lnTo>
                  <a:lnTo>
                    <a:pt x="1591538" y="1001255"/>
                  </a:lnTo>
                  <a:lnTo>
                    <a:pt x="1591538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3279627" y="6767045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12657480" y="6448526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</a:pPr>
            <a:r>
              <a:rPr dirty="0" sz="1600" spc="-10" b="1">
                <a:latin typeface="Arial"/>
                <a:cs typeface="Arial"/>
              </a:rPr>
              <a:t>A4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656372" y="7624711"/>
            <a:ext cx="1591945" cy="1001394"/>
            <a:chOff x="7656372" y="7624711"/>
            <a:chExt cx="1591945" cy="1001394"/>
          </a:xfrm>
        </p:grpSpPr>
        <p:sp>
          <p:nvSpPr>
            <p:cNvPr id="120" name="object 120"/>
            <p:cNvSpPr/>
            <p:nvPr/>
          </p:nvSpPr>
          <p:spPr>
            <a:xfrm>
              <a:off x="7656372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63" y="0"/>
                  </a:moveTo>
                  <a:lnTo>
                    <a:pt x="0" y="0"/>
                  </a:lnTo>
                  <a:lnTo>
                    <a:pt x="0" y="1001247"/>
                  </a:lnTo>
                  <a:lnTo>
                    <a:pt x="1591563" y="1001247"/>
                  </a:lnTo>
                  <a:lnTo>
                    <a:pt x="1591563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8278571" y="7943229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/>
          <p:cNvSpPr txBox="1"/>
          <p:nvPr/>
        </p:nvSpPr>
        <p:spPr>
          <a:xfrm>
            <a:off x="7656372" y="762471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9323413" y="7624711"/>
            <a:ext cx="1591945" cy="1001394"/>
            <a:chOff x="9323413" y="7624711"/>
            <a:chExt cx="1591945" cy="1001394"/>
          </a:xfrm>
        </p:grpSpPr>
        <p:sp>
          <p:nvSpPr>
            <p:cNvPr id="124" name="object 124"/>
            <p:cNvSpPr/>
            <p:nvPr/>
          </p:nvSpPr>
          <p:spPr>
            <a:xfrm>
              <a:off x="9323413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7"/>
                  </a:lnTo>
                  <a:lnTo>
                    <a:pt x="1591551" y="1001247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9945611" y="7943229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/>
          <p:cNvSpPr txBox="1"/>
          <p:nvPr/>
        </p:nvSpPr>
        <p:spPr>
          <a:xfrm>
            <a:off x="9323413" y="762471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10990453" y="7624711"/>
            <a:ext cx="1591945" cy="1001394"/>
            <a:chOff x="10990453" y="7624711"/>
            <a:chExt cx="1591945" cy="1001394"/>
          </a:xfrm>
        </p:grpSpPr>
        <p:sp>
          <p:nvSpPr>
            <p:cNvPr id="128" name="object 128"/>
            <p:cNvSpPr/>
            <p:nvPr/>
          </p:nvSpPr>
          <p:spPr>
            <a:xfrm>
              <a:off x="10990453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5" h="1001395">
                  <a:moveTo>
                    <a:pt x="1591551" y="0"/>
                  </a:moveTo>
                  <a:lnTo>
                    <a:pt x="0" y="0"/>
                  </a:lnTo>
                  <a:lnTo>
                    <a:pt x="0" y="1001247"/>
                  </a:lnTo>
                  <a:lnTo>
                    <a:pt x="1591551" y="1001247"/>
                  </a:lnTo>
                  <a:lnTo>
                    <a:pt x="1591551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/>
            <p:cNvSpPr/>
            <p:nvPr/>
          </p:nvSpPr>
          <p:spPr>
            <a:xfrm>
              <a:off x="11612651" y="7943229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0" name="object 130"/>
          <p:cNvSpPr txBox="1"/>
          <p:nvPr/>
        </p:nvSpPr>
        <p:spPr>
          <a:xfrm>
            <a:off x="10990453" y="7624711"/>
            <a:ext cx="1591945" cy="1001394"/>
          </a:xfrm>
          <a:prstGeom prst="rect">
            <a:avLst/>
          </a:prstGeom>
          <a:ln w="25400">
            <a:solidFill>
              <a:srgbClr val="85888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17145">
              <a:lnSpc>
                <a:spcPct val="100000"/>
              </a:lnSpc>
              <a:spcBef>
                <a:spcPts val="5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12644780" y="7612011"/>
            <a:ext cx="1617345" cy="1026794"/>
            <a:chOff x="12644780" y="7612011"/>
            <a:chExt cx="1617345" cy="1026794"/>
          </a:xfrm>
        </p:grpSpPr>
        <p:sp>
          <p:nvSpPr>
            <p:cNvPr id="132" name="object 132"/>
            <p:cNvSpPr/>
            <p:nvPr/>
          </p:nvSpPr>
          <p:spPr>
            <a:xfrm>
              <a:off x="12657480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4" h="1001395">
                  <a:moveTo>
                    <a:pt x="1591538" y="0"/>
                  </a:moveTo>
                  <a:lnTo>
                    <a:pt x="0" y="0"/>
                  </a:lnTo>
                  <a:lnTo>
                    <a:pt x="0" y="1001247"/>
                  </a:lnTo>
                  <a:lnTo>
                    <a:pt x="1591538" y="1001247"/>
                  </a:lnTo>
                  <a:lnTo>
                    <a:pt x="1591538" y="0"/>
                  </a:lnTo>
                  <a:close/>
                </a:path>
              </a:pathLst>
            </a:custGeom>
            <a:solidFill>
              <a:srgbClr val="AA7942">
                <a:alpha val="223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12657480" y="7624711"/>
              <a:ext cx="1591945" cy="1001394"/>
            </a:xfrm>
            <a:custGeom>
              <a:avLst/>
              <a:gdLst/>
              <a:ahLst/>
              <a:cxnLst/>
              <a:rect l="l" t="t" r="r" b="b"/>
              <a:pathLst>
                <a:path w="1591944" h="1001395">
                  <a:moveTo>
                    <a:pt x="0" y="0"/>
                  </a:moveTo>
                  <a:lnTo>
                    <a:pt x="1591550" y="0"/>
                  </a:lnTo>
                  <a:lnTo>
                    <a:pt x="1591550" y="1001240"/>
                  </a:lnTo>
                  <a:lnTo>
                    <a:pt x="0" y="10012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13279627" y="7943229"/>
              <a:ext cx="347154" cy="3642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5" name="object 135"/>
          <p:cNvSpPr txBox="1"/>
          <p:nvPr/>
        </p:nvSpPr>
        <p:spPr>
          <a:xfrm>
            <a:off x="13953109" y="8336788"/>
            <a:ext cx="2838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 b="1">
                <a:latin typeface="Arial"/>
                <a:cs typeface="Arial"/>
              </a:rPr>
              <a:t>A5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11368582" y="2880944"/>
            <a:ext cx="1004100" cy="100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2960604" y="5275529"/>
            <a:ext cx="1004102" cy="100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2960604" y="7592447"/>
            <a:ext cx="1004102" cy="1018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/>
          <p:nvPr/>
        </p:nvSpPr>
        <p:spPr>
          <a:xfrm>
            <a:off x="14733263" y="1390511"/>
            <a:ext cx="330200" cy="149987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430"/>
              </a:lnSpc>
            </a:pPr>
            <a:r>
              <a:rPr dirty="0" sz="2400" spc="-5" b="1">
                <a:latin typeface="Arial"/>
                <a:cs typeface="Arial"/>
              </a:rPr>
              <a:t>Survived?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4668245" y="3163315"/>
            <a:ext cx="433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No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4600046" y="4391659"/>
            <a:ext cx="568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Y</a:t>
            </a:r>
            <a:r>
              <a:rPr dirty="0" sz="2400" b="1"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14600046" y="6695947"/>
            <a:ext cx="568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Y</a:t>
            </a:r>
            <a:r>
              <a:rPr dirty="0" sz="2400" b="1"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14668245" y="5543803"/>
            <a:ext cx="433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No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4668245" y="7848092"/>
            <a:ext cx="433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No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4735944" y="8874803"/>
            <a:ext cx="9478010" cy="228600"/>
          </a:xfrm>
          <a:custGeom>
            <a:avLst/>
            <a:gdLst/>
            <a:ahLst/>
            <a:cxnLst/>
            <a:rect l="l" t="t" r="r" b="b"/>
            <a:pathLst>
              <a:path w="9478010" h="228600">
                <a:moveTo>
                  <a:pt x="9248787" y="152399"/>
                </a:moveTo>
                <a:lnTo>
                  <a:pt x="9248787" y="228599"/>
                </a:lnTo>
                <a:lnTo>
                  <a:pt x="9401187" y="152399"/>
                </a:lnTo>
                <a:lnTo>
                  <a:pt x="9248787" y="152399"/>
                </a:lnTo>
                <a:close/>
              </a:path>
              <a:path w="9478010" h="228600">
                <a:moveTo>
                  <a:pt x="9248787" y="76199"/>
                </a:moveTo>
                <a:lnTo>
                  <a:pt x="9248787" y="152399"/>
                </a:lnTo>
                <a:lnTo>
                  <a:pt x="9286887" y="152399"/>
                </a:lnTo>
                <a:lnTo>
                  <a:pt x="9286887" y="76199"/>
                </a:lnTo>
                <a:lnTo>
                  <a:pt x="9248787" y="76199"/>
                </a:lnTo>
                <a:close/>
              </a:path>
              <a:path w="9478010" h="228600">
                <a:moveTo>
                  <a:pt x="9248787" y="0"/>
                </a:moveTo>
                <a:lnTo>
                  <a:pt x="9248787" y="76199"/>
                </a:lnTo>
                <a:lnTo>
                  <a:pt x="9286887" y="76199"/>
                </a:lnTo>
                <a:lnTo>
                  <a:pt x="9286887" y="152399"/>
                </a:lnTo>
                <a:lnTo>
                  <a:pt x="9401190" y="152398"/>
                </a:lnTo>
                <a:lnTo>
                  <a:pt x="9477387" y="114299"/>
                </a:lnTo>
                <a:lnTo>
                  <a:pt x="9248787" y="0"/>
                </a:lnTo>
                <a:close/>
              </a:path>
              <a:path w="9478010" h="228600">
                <a:moveTo>
                  <a:pt x="0" y="76198"/>
                </a:moveTo>
                <a:lnTo>
                  <a:pt x="0" y="152398"/>
                </a:lnTo>
                <a:lnTo>
                  <a:pt x="9248787" y="152399"/>
                </a:lnTo>
                <a:lnTo>
                  <a:pt x="9248787" y="76199"/>
                </a:lnTo>
                <a:lnTo>
                  <a:pt x="0" y="76198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681693" y="8874803"/>
            <a:ext cx="1790700" cy="228600"/>
          </a:xfrm>
          <a:custGeom>
            <a:avLst/>
            <a:gdLst/>
            <a:ahLst/>
            <a:cxnLst/>
            <a:rect l="l" t="t" r="r" b="b"/>
            <a:pathLst>
              <a:path w="1790700" h="228600">
                <a:moveTo>
                  <a:pt x="228600" y="0"/>
                </a:moveTo>
                <a:lnTo>
                  <a:pt x="0" y="114299"/>
                </a:lnTo>
                <a:lnTo>
                  <a:pt x="228600" y="228599"/>
                </a:lnTo>
                <a:lnTo>
                  <a:pt x="228600" y="152399"/>
                </a:lnTo>
                <a:lnTo>
                  <a:pt x="190500" y="152399"/>
                </a:lnTo>
                <a:lnTo>
                  <a:pt x="190500" y="76199"/>
                </a:lnTo>
                <a:lnTo>
                  <a:pt x="228600" y="76199"/>
                </a:lnTo>
                <a:lnTo>
                  <a:pt x="228600" y="0"/>
                </a:lnTo>
                <a:close/>
              </a:path>
              <a:path w="1790700" h="228600">
                <a:moveTo>
                  <a:pt x="228600" y="76199"/>
                </a:moveTo>
                <a:lnTo>
                  <a:pt x="190500" y="76199"/>
                </a:lnTo>
                <a:lnTo>
                  <a:pt x="190500" y="152399"/>
                </a:lnTo>
                <a:lnTo>
                  <a:pt x="228600" y="152399"/>
                </a:lnTo>
                <a:lnTo>
                  <a:pt x="228600" y="76199"/>
                </a:lnTo>
                <a:close/>
              </a:path>
              <a:path w="1790700" h="228600">
                <a:moveTo>
                  <a:pt x="228600" y="152399"/>
                </a:moveTo>
                <a:lnTo>
                  <a:pt x="190500" y="152399"/>
                </a:lnTo>
                <a:lnTo>
                  <a:pt x="228600" y="152399"/>
                </a:lnTo>
                <a:close/>
              </a:path>
              <a:path w="1790700" h="228600">
                <a:moveTo>
                  <a:pt x="1790255" y="76198"/>
                </a:moveTo>
                <a:lnTo>
                  <a:pt x="228600" y="76199"/>
                </a:lnTo>
                <a:lnTo>
                  <a:pt x="228600" y="152399"/>
                </a:lnTo>
                <a:lnTo>
                  <a:pt x="1790255" y="152398"/>
                </a:lnTo>
                <a:lnTo>
                  <a:pt x="1790255" y="76198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 txBox="1"/>
          <p:nvPr/>
        </p:nvSpPr>
        <p:spPr>
          <a:xfrm>
            <a:off x="2976498" y="8645652"/>
            <a:ext cx="15093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rlito"/>
                <a:cs typeface="Carlito"/>
              </a:rPr>
              <a:t>Pr</a:t>
            </a:r>
            <a:r>
              <a:rPr dirty="0" sz="2000" spc="5">
                <a:latin typeface="Carlito"/>
                <a:cs typeface="Carlito"/>
              </a:rPr>
              <a:t>e</a:t>
            </a:r>
            <a:r>
              <a:rPr dirty="0" sz="2000">
                <a:latin typeface="Carlito"/>
                <a:cs typeface="Carlito"/>
              </a:rPr>
              <a:t>-</a:t>
            </a:r>
            <a:r>
              <a:rPr dirty="0" sz="2000" spc="5">
                <a:latin typeface="Carlito"/>
                <a:cs typeface="Carlito"/>
              </a:rPr>
              <a:t>t</a:t>
            </a:r>
            <a:r>
              <a:rPr dirty="0" sz="2000">
                <a:latin typeface="Carlito"/>
                <a:cs typeface="Carlito"/>
              </a:rPr>
              <a:t>rea</a:t>
            </a:r>
            <a:r>
              <a:rPr dirty="0" sz="2000" spc="5">
                <a:latin typeface="Carlito"/>
                <a:cs typeface="Carlito"/>
              </a:rPr>
              <a:t>t</a:t>
            </a:r>
            <a:r>
              <a:rPr dirty="0" sz="2000">
                <a:latin typeface="Carlito"/>
                <a:cs typeface="Carlito"/>
              </a:rPr>
              <a:t>me</a:t>
            </a:r>
            <a:r>
              <a:rPr dirty="0" sz="2000" spc="-5">
                <a:latin typeface="Carlito"/>
                <a:cs typeface="Carlito"/>
              </a:rPr>
              <a:t>nt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8668219" y="8645652"/>
            <a:ext cx="16122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rlito"/>
                <a:cs typeface="Carlito"/>
              </a:rPr>
              <a:t>P</a:t>
            </a:r>
            <a:r>
              <a:rPr dirty="0" sz="2000" spc="-5">
                <a:latin typeface="Carlito"/>
                <a:cs typeface="Carlito"/>
              </a:rPr>
              <a:t>o</a:t>
            </a:r>
            <a:r>
              <a:rPr dirty="0" sz="2000" spc="5">
                <a:latin typeface="Carlito"/>
                <a:cs typeface="Carlito"/>
              </a:rPr>
              <a:t>s</a:t>
            </a:r>
            <a:r>
              <a:rPr dirty="0" sz="2000">
                <a:latin typeface="Carlito"/>
                <a:cs typeface="Carlito"/>
              </a:rPr>
              <a:t>t-</a:t>
            </a:r>
            <a:r>
              <a:rPr dirty="0" sz="2000" spc="5">
                <a:latin typeface="Carlito"/>
                <a:cs typeface="Carlito"/>
              </a:rPr>
              <a:t>t</a:t>
            </a:r>
            <a:r>
              <a:rPr dirty="0" sz="2000">
                <a:latin typeface="Carlito"/>
                <a:cs typeface="Carlito"/>
              </a:rPr>
              <a:t>rea</a:t>
            </a:r>
            <a:r>
              <a:rPr dirty="0" sz="2000" spc="5">
                <a:latin typeface="Carlito"/>
                <a:cs typeface="Carlito"/>
              </a:rPr>
              <a:t>t</a:t>
            </a:r>
            <a:r>
              <a:rPr dirty="0" sz="2000">
                <a:latin typeface="Carlito"/>
                <a:cs typeface="Carlito"/>
              </a:rPr>
              <a:t>me</a:t>
            </a:r>
            <a:r>
              <a:rPr dirty="0" sz="2000" spc="-5">
                <a:latin typeface="Carlito"/>
                <a:cs typeface="Carlito"/>
              </a:rPr>
              <a:t>nt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10037736" y="9235333"/>
            <a:ext cx="4100195" cy="228600"/>
          </a:xfrm>
          <a:custGeom>
            <a:avLst/>
            <a:gdLst/>
            <a:ahLst/>
            <a:cxnLst/>
            <a:rect l="l" t="t" r="r" b="b"/>
            <a:pathLst>
              <a:path w="4100194" h="228600">
                <a:moveTo>
                  <a:pt x="3871048" y="152399"/>
                </a:moveTo>
                <a:lnTo>
                  <a:pt x="3871048" y="228600"/>
                </a:lnTo>
                <a:lnTo>
                  <a:pt x="4023448" y="152400"/>
                </a:lnTo>
                <a:lnTo>
                  <a:pt x="3871048" y="152399"/>
                </a:lnTo>
                <a:close/>
              </a:path>
              <a:path w="4100194" h="228600">
                <a:moveTo>
                  <a:pt x="3871048" y="76199"/>
                </a:moveTo>
                <a:lnTo>
                  <a:pt x="3871048" y="152399"/>
                </a:lnTo>
                <a:lnTo>
                  <a:pt x="3909148" y="152400"/>
                </a:lnTo>
                <a:lnTo>
                  <a:pt x="3909148" y="76200"/>
                </a:lnTo>
                <a:lnTo>
                  <a:pt x="3871048" y="76199"/>
                </a:lnTo>
                <a:close/>
              </a:path>
              <a:path w="4100194" h="228600">
                <a:moveTo>
                  <a:pt x="3871048" y="0"/>
                </a:moveTo>
                <a:lnTo>
                  <a:pt x="3871048" y="76199"/>
                </a:lnTo>
                <a:lnTo>
                  <a:pt x="3909148" y="76200"/>
                </a:lnTo>
                <a:lnTo>
                  <a:pt x="3909148" y="152400"/>
                </a:lnTo>
                <a:lnTo>
                  <a:pt x="4023451" y="152398"/>
                </a:lnTo>
                <a:lnTo>
                  <a:pt x="4099648" y="114300"/>
                </a:lnTo>
                <a:lnTo>
                  <a:pt x="3871048" y="0"/>
                </a:lnTo>
                <a:close/>
              </a:path>
              <a:path w="4100194" h="228600">
                <a:moveTo>
                  <a:pt x="0" y="76198"/>
                </a:moveTo>
                <a:lnTo>
                  <a:pt x="0" y="152398"/>
                </a:lnTo>
                <a:lnTo>
                  <a:pt x="3871048" y="152399"/>
                </a:lnTo>
                <a:lnTo>
                  <a:pt x="3871048" y="76199"/>
                </a:lnTo>
                <a:lnTo>
                  <a:pt x="0" y="76198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 txBox="1"/>
          <p:nvPr/>
        </p:nvSpPr>
        <p:spPr>
          <a:xfrm>
            <a:off x="11352555" y="8983980"/>
            <a:ext cx="14706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Carlito"/>
                <a:cs typeface="Carlito"/>
              </a:rPr>
              <a:t>Post-infection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2681693" y="9235333"/>
            <a:ext cx="6492875" cy="228600"/>
          </a:xfrm>
          <a:custGeom>
            <a:avLst/>
            <a:gdLst/>
            <a:ahLst/>
            <a:cxnLst/>
            <a:rect l="l" t="t" r="r" b="b"/>
            <a:pathLst>
              <a:path w="6492875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487" y="152400"/>
                </a:lnTo>
                <a:lnTo>
                  <a:pt x="190487" y="76200"/>
                </a:lnTo>
                <a:lnTo>
                  <a:pt x="228600" y="76199"/>
                </a:lnTo>
                <a:lnTo>
                  <a:pt x="228600" y="0"/>
                </a:lnTo>
                <a:close/>
              </a:path>
              <a:path w="6492875" h="228600">
                <a:moveTo>
                  <a:pt x="228600" y="76199"/>
                </a:moveTo>
                <a:lnTo>
                  <a:pt x="190487" y="76200"/>
                </a:lnTo>
                <a:lnTo>
                  <a:pt x="190487" y="152400"/>
                </a:lnTo>
                <a:lnTo>
                  <a:pt x="228600" y="152399"/>
                </a:lnTo>
                <a:lnTo>
                  <a:pt x="228600" y="76199"/>
                </a:lnTo>
                <a:close/>
              </a:path>
              <a:path w="6492875" h="228600">
                <a:moveTo>
                  <a:pt x="228600" y="152399"/>
                </a:moveTo>
                <a:lnTo>
                  <a:pt x="190487" y="152400"/>
                </a:lnTo>
                <a:lnTo>
                  <a:pt x="228600" y="152400"/>
                </a:lnTo>
                <a:close/>
              </a:path>
              <a:path w="6492875" h="228600">
                <a:moveTo>
                  <a:pt x="6492430" y="76198"/>
                </a:moveTo>
                <a:lnTo>
                  <a:pt x="228600" y="76199"/>
                </a:lnTo>
                <a:lnTo>
                  <a:pt x="228600" y="152399"/>
                </a:lnTo>
                <a:lnTo>
                  <a:pt x="6492430" y="152398"/>
                </a:lnTo>
                <a:lnTo>
                  <a:pt x="6492430" y="76198"/>
                </a:lnTo>
                <a:close/>
              </a:path>
            </a:pathLst>
          </a:custGeom>
          <a:solidFill>
            <a:srgbClr val="9411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 txBox="1"/>
          <p:nvPr/>
        </p:nvSpPr>
        <p:spPr>
          <a:xfrm>
            <a:off x="5244490" y="8983980"/>
            <a:ext cx="13671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rlito"/>
                <a:cs typeface="Carlito"/>
              </a:rPr>
              <a:t>Pr</a:t>
            </a:r>
            <a:r>
              <a:rPr dirty="0" sz="2000" spc="5">
                <a:latin typeface="Carlito"/>
                <a:cs typeface="Carlito"/>
              </a:rPr>
              <a:t>e</a:t>
            </a:r>
            <a:r>
              <a:rPr dirty="0" sz="2000">
                <a:latin typeface="Carlito"/>
                <a:cs typeface="Carlito"/>
              </a:rPr>
              <a:t>-i</a:t>
            </a:r>
            <a:r>
              <a:rPr dirty="0" sz="2000" spc="-5">
                <a:latin typeface="Carlito"/>
                <a:cs typeface="Carlito"/>
              </a:rPr>
              <a:t>n</a:t>
            </a:r>
            <a:r>
              <a:rPr dirty="0" sz="2000">
                <a:latin typeface="Carlito"/>
                <a:cs typeface="Carlito"/>
              </a:rPr>
              <a:t>fec</a:t>
            </a:r>
            <a:r>
              <a:rPr dirty="0" sz="2000" spc="5">
                <a:latin typeface="Carlito"/>
                <a:cs typeface="Carlito"/>
              </a:rPr>
              <a:t>t</a:t>
            </a:r>
            <a:r>
              <a:rPr dirty="0" sz="2000">
                <a:latin typeface="Carlito"/>
                <a:cs typeface="Carlito"/>
              </a:rPr>
              <a:t>i</a:t>
            </a:r>
            <a:r>
              <a:rPr dirty="0" sz="2000" spc="-5">
                <a:latin typeface="Carlito"/>
                <a:cs typeface="Carlito"/>
              </a:rPr>
              <a:t>o</a:t>
            </a:r>
            <a:r>
              <a:rPr dirty="0" sz="2000">
                <a:latin typeface="Carlito"/>
                <a:cs typeface="Carlito"/>
              </a:rPr>
              <a:t>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2185022" y="1096771"/>
            <a:ext cx="2469515" cy="112903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082040" marR="5080" indent="-1069975">
              <a:lnSpc>
                <a:spcPct val="100800"/>
              </a:lnSpc>
              <a:spcBef>
                <a:spcPts val="75"/>
              </a:spcBef>
            </a:pPr>
            <a:r>
              <a:rPr dirty="0" sz="2400" spc="-5" b="1">
                <a:latin typeface="Arial"/>
                <a:cs typeface="Arial"/>
              </a:rPr>
              <a:t>Ampicillin</a:t>
            </a:r>
            <a:r>
              <a:rPr dirty="0" sz="2400" spc="-7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(n=30)  or</a:t>
            </a:r>
            <a:endParaRPr sz="2400">
              <a:latin typeface="Arial"/>
              <a:cs typeface="Arial"/>
            </a:endParaRPr>
          </a:p>
          <a:p>
            <a:pPr marL="105410">
              <a:lnSpc>
                <a:spcPct val="100000"/>
              </a:lnSpc>
              <a:spcBef>
                <a:spcPts val="25"/>
              </a:spcBef>
            </a:pP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Kool-Aid</a:t>
            </a:r>
            <a:r>
              <a:rPr dirty="0" u="sng" sz="2400" spc="-4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(n=15)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3165703" y="2267318"/>
            <a:ext cx="76200" cy="449580"/>
          </a:xfrm>
          <a:custGeom>
            <a:avLst/>
            <a:gdLst/>
            <a:ahLst/>
            <a:cxnLst/>
            <a:rect l="l" t="t" r="r" b="b"/>
            <a:pathLst>
              <a:path w="76200" h="449580">
                <a:moveTo>
                  <a:pt x="25400" y="373354"/>
                </a:moveTo>
                <a:lnTo>
                  <a:pt x="0" y="373354"/>
                </a:lnTo>
                <a:lnTo>
                  <a:pt x="38100" y="449554"/>
                </a:lnTo>
                <a:lnTo>
                  <a:pt x="69850" y="386054"/>
                </a:lnTo>
                <a:lnTo>
                  <a:pt x="25400" y="386054"/>
                </a:lnTo>
                <a:lnTo>
                  <a:pt x="25400" y="373354"/>
                </a:lnTo>
                <a:close/>
              </a:path>
              <a:path w="76200" h="449580">
                <a:moveTo>
                  <a:pt x="50800" y="0"/>
                </a:moveTo>
                <a:lnTo>
                  <a:pt x="25400" y="0"/>
                </a:lnTo>
                <a:lnTo>
                  <a:pt x="25400" y="386054"/>
                </a:lnTo>
                <a:lnTo>
                  <a:pt x="50800" y="386054"/>
                </a:lnTo>
                <a:lnTo>
                  <a:pt x="50800" y="0"/>
                </a:lnTo>
                <a:close/>
              </a:path>
              <a:path w="76200" h="449580">
                <a:moveTo>
                  <a:pt x="76200" y="373354"/>
                </a:moveTo>
                <a:lnTo>
                  <a:pt x="50800" y="373354"/>
                </a:lnTo>
                <a:lnTo>
                  <a:pt x="50800" y="386054"/>
                </a:lnTo>
                <a:lnTo>
                  <a:pt x="69850" y="386054"/>
                </a:lnTo>
                <a:lnTo>
                  <a:pt x="76200" y="37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 txBox="1">
            <a:spLocks noGrp="1"/>
          </p:cNvSpPr>
          <p:nvPr>
            <p:ph type="title"/>
          </p:nvPr>
        </p:nvSpPr>
        <p:spPr>
          <a:xfrm>
            <a:off x="4194467" y="78243"/>
            <a:ext cx="9798685" cy="8477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400" spc="-210"/>
              <a:t>Individual </a:t>
            </a:r>
            <a:r>
              <a:rPr dirty="0" sz="5400" spc="90"/>
              <a:t>Mouse </a:t>
            </a:r>
            <a:r>
              <a:rPr dirty="0" sz="5400" spc="-185"/>
              <a:t>Isolation</a:t>
            </a:r>
            <a:r>
              <a:rPr dirty="0" sz="5400" spc="-1005"/>
              <a:t> </a:t>
            </a:r>
            <a:r>
              <a:rPr dirty="0" sz="5400" spc="-180"/>
              <a:t>Schema</a:t>
            </a:r>
            <a:endParaRPr sz="5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0371" y="355580"/>
            <a:ext cx="8338820" cy="9671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250"/>
              <a:t>Individual </a:t>
            </a:r>
            <a:r>
              <a:rPr dirty="0" spc="-145"/>
              <a:t>Housing</a:t>
            </a:r>
            <a:r>
              <a:rPr dirty="0" spc="-710"/>
              <a:t> </a:t>
            </a:r>
            <a:r>
              <a:rPr dirty="0" spc="-240"/>
              <a:t>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2460428" y="2041452"/>
            <a:ext cx="12317847" cy="7341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2022-05-29T13:45:14Z</dcterms:created>
  <dcterms:modified xsi:type="dcterms:W3CDTF">2022-05-29T13:45:14Z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2022-05-29T00:00:00Z</vt:filetime>
  </property>
</Properties>
</file>